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31"/>
  </p:notesMasterIdLst>
  <p:sldIdLst>
    <p:sldId id="256" r:id="rId8"/>
    <p:sldId id="316" r:id="rId9"/>
    <p:sldId id="257" r:id="rId10"/>
    <p:sldId id="258" r:id="rId11"/>
    <p:sldId id="291" r:id="rId12"/>
    <p:sldId id="260" r:id="rId13"/>
    <p:sldId id="261" r:id="rId14"/>
    <p:sldId id="259" r:id="rId15"/>
    <p:sldId id="294" r:id="rId16"/>
    <p:sldId id="263" r:id="rId17"/>
    <p:sldId id="265" r:id="rId18"/>
    <p:sldId id="311" r:id="rId19"/>
    <p:sldId id="309" r:id="rId20"/>
    <p:sldId id="271" r:id="rId21"/>
    <p:sldId id="296" r:id="rId22"/>
    <p:sldId id="276" r:id="rId23"/>
    <p:sldId id="317" r:id="rId24"/>
    <p:sldId id="279" r:id="rId25"/>
    <p:sldId id="281" r:id="rId26"/>
    <p:sldId id="315" r:id="rId27"/>
    <p:sldId id="283" r:id="rId28"/>
    <p:sldId id="282" r:id="rId29"/>
    <p:sldId id="289" r:id="rId30"/>
  </p:sldIdLst>
  <p:sldSz cx="12192000" cy="6858000"/>
  <p:notesSz cx="6797675" cy="9872663"/>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5pPr>
    <a:lvl6pPr marL="2286000" algn="l" defTabSz="914400" rtl="0" eaLnBrk="1" latinLnBrk="0" hangingPunct="1">
      <a:defRPr kern="1200">
        <a:solidFill>
          <a:schemeClr val="tx1"/>
        </a:solidFill>
        <a:latin typeface="Arial" panose="020B0604020202020204" pitchFamily="34" charset="0"/>
        <a:ea typeface="DejaVu Sans"/>
        <a:cs typeface="DejaVu Sans"/>
      </a:defRPr>
    </a:lvl6pPr>
    <a:lvl7pPr marL="2743200" algn="l" defTabSz="914400" rtl="0" eaLnBrk="1" latinLnBrk="0" hangingPunct="1">
      <a:defRPr kern="1200">
        <a:solidFill>
          <a:schemeClr val="tx1"/>
        </a:solidFill>
        <a:latin typeface="Arial" panose="020B0604020202020204" pitchFamily="34" charset="0"/>
        <a:ea typeface="DejaVu Sans"/>
        <a:cs typeface="DejaVu Sans"/>
      </a:defRPr>
    </a:lvl7pPr>
    <a:lvl8pPr marL="3200400" algn="l" defTabSz="914400" rtl="0" eaLnBrk="1" latinLnBrk="0" hangingPunct="1">
      <a:defRPr kern="1200">
        <a:solidFill>
          <a:schemeClr val="tx1"/>
        </a:solidFill>
        <a:latin typeface="Arial" panose="020B0604020202020204" pitchFamily="34" charset="0"/>
        <a:ea typeface="DejaVu Sans"/>
        <a:cs typeface="DejaVu Sans"/>
      </a:defRPr>
    </a:lvl8pPr>
    <a:lvl9pPr marL="3657600" algn="l" defTabSz="914400" rtl="0" eaLnBrk="1" latinLnBrk="0" hangingPunct="1">
      <a:defRPr kern="1200">
        <a:solidFill>
          <a:schemeClr val="tx1"/>
        </a:solidFill>
        <a:latin typeface="Arial" panose="020B0604020202020204" pitchFamily="34" charset="0"/>
        <a:ea typeface="DejaVu Sans"/>
        <a:cs typeface="DejaVu San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6" autoAdjust="0"/>
  </p:normalViewPr>
  <p:slideViewPr>
    <p:cSldViewPr snapToGrid="0">
      <p:cViewPr varScale="1">
        <p:scale>
          <a:sx n="66" d="100"/>
          <a:sy n="66" d="100"/>
        </p:scale>
        <p:origin x="1301" y="38"/>
      </p:cViewPr>
      <p:guideLst/>
    </p:cSldViewPr>
  </p:slideViewPr>
  <p:notesTextViewPr>
    <p:cViewPr>
      <p:scale>
        <a:sx n="100" d="100"/>
        <a:sy n="100" d="100"/>
      </p:scale>
      <p:origin x="0" y="0"/>
    </p:cViewPr>
  </p:notesTextViewPr>
  <p:notesViewPr>
    <p:cSldViewPr snapToGrid="0">
      <p:cViewPr varScale="1">
        <p:scale>
          <a:sx n="88" d="100"/>
          <a:sy n="88" d="100"/>
        </p:scale>
        <p:origin x="3822" y="-8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100013" y="877888"/>
            <a:ext cx="7693026" cy="4327525"/>
          </a:xfrm>
          <a:prstGeom prst="rect">
            <a:avLst/>
          </a:prstGeom>
        </p:spPr>
        <p:txBody>
          <a:bodyPr lIns="0" tIns="0" rIns="0" bIns="0" anchor="ctr">
            <a:noAutofit/>
          </a:bodyPr>
          <a:lstStyle/>
          <a:p>
            <a:pPr lvl="0"/>
            <a:r>
              <a:rPr lang="it-IT" noProof="0" dirty="0"/>
              <a:t>                       </a:t>
            </a:r>
          </a:p>
        </p:txBody>
      </p:sp>
      <p:sp>
        <p:nvSpPr>
          <p:cNvPr id="276" name="PlaceHolder 2"/>
          <p:cNvSpPr>
            <a:spLocks noGrp="1"/>
          </p:cNvSpPr>
          <p:nvPr>
            <p:ph type="body"/>
          </p:nvPr>
        </p:nvSpPr>
        <p:spPr>
          <a:xfrm>
            <a:off x="749004" y="5483099"/>
            <a:ext cx="5995172" cy="5195145"/>
          </a:xfrm>
          <a:prstGeom prst="rect">
            <a:avLst/>
          </a:prstGeom>
        </p:spPr>
        <p:txBody>
          <a:bodyPr lIns="0" tIns="0" rIns="0" bIns="0">
            <a:noAutofit/>
          </a:bodyPr>
          <a:lstStyle/>
          <a:p>
            <a:pPr lvl="0"/>
            <a:r>
              <a:rPr lang="fr-BE" noProof="0"/>
              <a:t>Click to edit the notes format</a:t>
            </a:r>
          </a:p>
        </p:txBody>
      </p:sp>
      <p:sp>
        <p:nvSpPr>
          <p:cNvPr id="277" name="PlaceHolder 3"/>
          <p:cNvSpPr>
            <a:spLocks noGrp="1"/>
          </p:cNvSpPr>
          <p:nvPr>
            <p:ph type="hdr"/>
          </p:nvPr>
        </p:nvSpPr>
        <p:spPr>
          <a:xfrm>
            <a:off x="0" y="1"/>
            <a:ext cx="3252499" cy="577619"/>
          </a:xfrm>
          <a:prstGeom prst="rect">
            <a:avLst/>
          </a:prstGeom>
        </p:spPr>
        <p:txBody>
          <a:bodyPr lIns="0" tIns="0" rIns="0" bIns="0">
            <a:noAutofit/>
          </a:bodyPr>
          <a:lstStyle>
            <a:lvl1pPr eaLnBrk="1" fontAlgn="auto" hangingPunct="1">
              <a:spcBef>
                <a:spcPts val="0"/>
              </a:spcBef>
              <a:spcAft>
                <a:spcPts val="0"/>
              </a:spcAft>
              <a:defRPr sz="1400" spc="-1">
                <a:latin typeface="Times New Roman"/>
                <a:ea typeface="+mn-ea"/>
                <a:cs typeface="+mn-cs"/>
              </a:defRPr>
            </a:lvl1pPr>
          </a:lstStyle>
          <a:p>
            <a:pPr>
              <a:defRPr/>
            </a:pPr>
            <a:r>
              <a:rPr lang="fr-BE"/>
              <a:t>&lt;header&gt;</a:t>
            </a:r>
          </a:p>
        </p:txBody>
      </p:sp>
      <p:sp>
        <p:nvSpPr>
          <p:cNvPr id="278" name="PlaceHolder 4"/>
          <p:cNvSpPr>
            <a:spLocks noGrp="1"/>
          </p:cNvSpPr>
          <p:nvPr>
            <p:ph type="dt"/>
          </p:nvPr>
        </p:nvSpPr>
        <p:spPr>
          <a:xfrm>
            <a:off x="4240681" y="1"/>
            <a:ext cx="3252498" cy="577619"/>
          </a:xfrm>
          <a:prstGeom prst="rect">
            <a:avLst/>
          </a:prstGeom>
        </p:spPr>
        <p:txBody>
          <a:bodyPr lIns="0" tIns="0" rIns="0" bIns="0">
            <a:noAutofit/>
          </a:bodyPr>
          <a:lstStyle>
            <a:lvl1pPr algn="r" eaLnBrk="1" fontAlgn="auto" hangingPunct="1">
              <a:spcBef>
                <a:spcPts val="0"/>
              </a:spcBef>
              <a:spcAft>
                <a:spcPts val="0"/>
              </a:spcAft>
              <a:defRPr sz="1400" spc="-1">
                <a:latin typeface="Times New Roman"/>
                <a:ea typeface="+mn-ea"/>
                <a:cs typeface="+mn-cs"/>
              </a:defRPr>
            </a:lvl1pPr>
          </a:lstStyle>
          <a:p>
            <a:pPr>
              <a:defRPr/>
            </a:pPr>
            <a:r>
              <a:rPr lang="fr-BE"/>
              <a:t>&lt;date/time&gt;</a:t>
            </a:r>
          </a:p>
        </p:txBody>
      </p:sp>
      <p:sp>
        <p:nvSpPr>
          <p:cNvPr id="279" name="PlaceHolder 5"/>
          <p:cNvSpPr>
            <a:spLocks noGrp="1"/>
          </p:cNvSpPr>
          <p:nvPr>
            <p:ph type="ftr"/>
          </p:nvPr>
        </p:nvSpPr>
        <p:spPr>
          <a:xfrm>
            <a:off x="0" y="10966198"/>
            <a:ext cx="3252499" cy="577619"/>
          </a:xfrm>
          <a:prstGeom prst="rect">
            <a:avLst/>
          </a:prstGeom>
        </p:spPr>
        <p:txBody>
          <a:bodyPr lIns="0" tIns="0" rIns="0" bIns="0" anchor="b">
            <a:noAutofit/>
          </a:bodyPr>
          <a:lstStyle>
            <a:lvl1pPr eaLnBrk="1" fontAlgn="auto" hangingPunct="1">
              <a:spcBef>
                <a:spcPts val="0"/>
              </a:spcBef>
              <a:spcAft>
                <a:spcPts val="0"/>
              </a:spcAft>
              <a:defRPr sz="1400" spc="-1">
                <a:latin typeface="Times New Roman"/>
                <a:ea typeface="+mn-ea"/>
                <a:cs typeface="+mn-cs"/>
              </a:defRPr>
            </a:lvl1pPr>
          </a:lstStyle>
          <a:p>
            <a:pPr>
              <a:defRPr/>
            </a:pPr>
            <a:r>
              <a:rPr lang="fr-BE"/>
              <a:t>&lt;footer&gt;</a:t>
            </a:r>
          </a:p>
        </p:txBody>
      </p:sp>
      <p:sp>
        <p:nvSpPr>
          <p:cNvPr id="280" name="PlaceHolder 6"/>
          <p:cNvSpPr>
            <a:spLocks noGrp="1"/>
          </p:cNvSpPr>
          <p:nvPr>
            <p:ph type="sldNum"/>
          </p:nvPr>
        </p:nvSpPr>
        <p:spPr>
          <a:xfrm>
            <a:off x="4240681" y="10966198"/>
            <a:ext cx="3252498" cy="577619"/>
          </a:xfrm>
          <a:prstGeom prst="rect">
            <a:avLst/>
          </a:prstGeom>
        </p:spPr>
        <p:txBody>
          <a:bodyPr lIns="0" tIns="0" rIns="0" bIns="0" anchor="b">
            <a:noAutofit/>
          </a:bodyPr>
          <a:lstStyle>
            <a:lvl1pPr algn="r" eaLnBrk="1" fontAlgn="auto" hangingPunct="1">
              <a:spcBef>
                <a:spcPts val="0"/>
              </a:spcBef>
              <a:spcAft>
                <a:spcPts val="0"/>
              </a:spcAft>
              <a:defRPr sz="1400" spc="-1">
                <a:latin typeface="Times New Roman"/>
                <a:ea typeface="+mn-ea"/>
                <a:cs typeface="+mn-cs"/>
              </a:defRPr>
            </a:lvl1pPr>
          </a:lstStyle>
          <a:p>
            <a:pPr>
              <a:defRPr/>
            </a:pPr>
            <a:fld id="{75ABCE0D-8D04-496B-A0E8-791E8F538D33}" type="slidenum">
              <a:rPr lang="fr-BE"/>
              <a:pPr>
                <a:defRPr/>
              </a:pPr>
              <a:t>‹#›</a:t>
            </a:fld>
            <a:endParaRPr lang="fr-B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atedrakomunikacie.sk/blog/2022/03/10/tiktok-je-zaplaveny-skrytou-ruskou-propagandou/"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uvsdisinfo.eu/from-dance-videos-to-coordinated-lip-syncing-in-support-of-wa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877888"/>
            <a:ext cx="7693026" cy="4327525"/>
          </a:xfrm>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idx="10"/>
          </p:nvPr>
        </p:nvSpPr>
        <p:spPr/>
        <p:txBody>
          <a:bodyPr/>
          <a:lstStyle/>
          <a:p>
            <a:pPr>
              <a:defRPr/>
            </a:pPr>
            <a:fld id="{75ABCE0D-8D04-496B-A0E8-791E8F538D33}" type="slidenum">
              <a:rPr lang="fr-BE" smtClean="0"/>
              <a:pPr>
                <a:defRPr/>
              </a:pPr>
              <a:t>1</a:t>
            </a:fld>
            <a:endParaRPr lang="fr-BE" dirty="0"/>
          </a:p>
        </p:txBody>
      </p:sp>
    </p:spTree>
    <p:extLst>
      <p:ext uri="{BB962C8B-B14F-4D97-AF65-F5344CB8AC3E}">
        <p14:creationId xmlns:p14="http://schemas.microsoft.com/office/powerpoint/2010/main" val="205300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7" name="PlaceHolder 2"/>
          <p:cNvSpPr>
            <a:spLocks noGrp="1"/>
          </p:cNvSpPr>
          <p:nvPr>
            <p:ph type="body"/>
          </p:nvPr>
        </p:nvSpPr>
        <p:spPr>
          <a:xfrm>
            <a:off x="679768" y="4751220"/>
            <a:ext cx="5438140" cy="3887362"/>
          </a:xfrm>
        </p:spPr>
        <p:txBody>
          <a:bodyPr/>
          <a:lstStyle/>
          <a:p>
            <a:pPr marL="216000" indent="-216000" eaLnBrk="1" fontAlgn="auto" hangingPunct="1">
              <a:spcBef>
                <a:spcPts val="0"/>
              </a:spcBef>
              <a:spcAft>
                <a:spcPts val="0"/>
              </a:spcAft>
              <a:defRPr/>
            </a:pPr>
            <a:r>
              <a:rPr lang="sk-SK" b="1" dirty="0" smtClean="0"/>
              <a:t>Príklad dezinformácie: 5G</a:t>
            </a:r>
            <a:r>
              <a:rPr lang="sk-SK" b="1" baseline="0" dirty="0" smtClean="0"/>
              <a:t> siete škodia zdraviu, pomocou 5G vĺn sa šíria vírusy</a:t>
            </a:r>
            <a:endParaRPr lang="sk-SK" b="1" dirty="0" smtClean="0"/>
          </a:p>
          <a:p>
            <a:pPr marL="216000" indent="-216000" eaLnBrk="1" fontAlgn="auto" hangingPunct="1">
              <a:spcBef>
                <a:spcPts val="0"/>
              </a:spcBef>
              <a:spcAft>
                <a:spcPts val="0"/>
              </a:spcAft>
              <a:defRPr/>
            </a:pPr>
            <a:r>
              <a:rPr lang="sk-SK" dirty="0" smtClean="0"/>
              <a:t>Na sociálnych</a:t>
            </a:r>
            <a:r>
              <a:rPr lang="sk-SK" baseline="0" dirty="0" smtClean="0"/>
              <a:t> sieťach sa </a:t>
            </a:r>
            <a:r>
              <a:rPr lang="sk-SK" dirty="0" smtClean="0"/>
              <a:t>šíri mnoho </a:t>
            </a:r>
            <a:r>
              <a:rPr lang="sk-SK" dirty="0"/>
              <a:t>mätúcich informácií a mnohé z nich spájajú technológie 5G so šírením koronavírusu</a:t>
            </a:r>
            <a:r>
              <a:rPr lang="sk-SK" dirty="0" smtClean="0"/>
              <a:t>.</a:t>
            </a:r>
          </a:p>
          <a:p>
            <a:pPr marL="216000" indent="-216000" eaLnBrk="1" fontAlgn="auto" hangingPunct="1">
              <a:spcBef>
                <a:spcPts val="0"/>
              </a:spcBef>
              <a:spcAft>
                <a:spcPts val="0"/>
              </a:spcAft>
              <a:defRPr/>
            </a:pPr>
            <a:endParaRPr lang="sk-SK" dirty="0" smtClean="0"/>
          </a:p>
          <a:p>
            <a:pPr marL="216000" indent="-216000" eaLnBrk="1" fontAlgn="auto" hangingPunct="1">
              <a:spcBef>
                <a:spcPts val="0"/>
              </a:spcBef>
              <a:spcAft>
                <a:spcPts val="0"/>
              </a:spcAft>
              <a:defRPr/>
            </a:pPr>
            <a:endParaRPr lang="sk-SK" dirty="0" smtClean="0"/>
          </a:p>
          <a:p>
            <a:pPr marL="216000" indent="-216000" eaLnBrk="1" fontAlgn="auto" hangingPunct="1">
              <a:spcBef>
                <a:spcPts val="0"/>
              </a:spcBef>
              <a:spcAft>
                <a:spcPts val="0"/>
              </a:spcAft>
              <a:defRPr/>
            </a:pPr>
            <a:r>
              <a:rPr lang="sk-SK" b="1" dirty="0" smtClean="0"/>
              <a:t>Bod 1: </a:t>
            </a:r>
            <a:r>
              <a:rPr lang="sk-SK" dirty="0" smtClean="0"/>
              <a:t>Každý má právo</a:t>
            </a:r>
            <a:r>
              <a:rPr lang="sk-SK" baseline="0" dirty="0" smtClean="0"/>
              <a:t> byť skeptický a opatrný voči novým technológiám a rovnako aj vyjadriť svoj názor. Preto sa pred uvedením novej technológie na trh vykonávajú rôzne štúdie posudzovania vplyvu, či už na životné prostredie alebo na zdravie. </a:t>
            </a:r>
          </a:p>
          <a:p>
            <a:pPr marL="216000" indent="-216000" eaLnBrk="1" fontAlgn="auto" hangingPunct="1">
              <a:spcBef>
                <a:spcPts val="0"/>
              </a:spcBef>
              <a:spcAft>
                <a:spcPts val="0"/>
              </a:spcAft>
              <a:defRPr/>
            </a:pPr>
            <a:r>
              <a:rPr lang="sk-SK" baseline="0" dirty="0" smtClean="0"/>
              <a:t>Štúdiu k vplyvu 5G sietí na zdravie človeka nájdete tu: https://www.europarl.europa.eu/RegData/etudes/STUD/2021/690012/EPRS_STU(2021)690012_EN.pdf  </a:t>
            </a:r>
          </a:p>
          <a:p>
            <a:pPr marL="216000" indent="-216000" eaLnBrk="1" fontAlgn="auto" hangingPunct="1">
              <a:spcBef>
                <a:spcPts val="0"/>
              </a:spcBef>
              <a:spcAft>
                <a:spcPts val="0"/>
              </a:spcAft>
              <a:defRPr/>
            </a:pPr>
            <a:endParaRPr lang="sk-SK" baseline="0" dirty="0" smtClean="0"/>
          </a:p>
          <a:p>
            <a:pPr marL="216000" indent="-216000" eaLnBrk="1" fontAlgn="auto" hangingPunct="1">
              <a:spcBef>
                <a:spcPts val="0"/>
              </a:spcBef>
              <a:spcAft>
                <a:spcPts val="0"/>
              </a:spcAft>
              <a:defRPr/>
            </a:pPr>
            <a:r>
              <a:rPr lang="sk-SK" b="1" dirty="0" smtClean="0"/>
              <a:t>ALE: </a:t>
            </a:r>
            <a:r>
              <a:rPr lang="sk-SK" b="0" dirty="0" smtClean="0"/>
              <a:t>nepravdivé informácie,</a:t>
            </a:r>
            <a:r>
              <a:rPr lang="sk-SK" b="0" baseline="0" dirty="0" smtClean="0"/>
              <a:t> ktoré sa šíria skresľujú obraz o samotnom používaní 5G sietí. Vedie to k ignorancii vedeckých faktov, ktoré jasne ukazujú, že sa 5G sietí báť nemusíme.</a:t>
            </a:r>
          </a:p>
          <a:p>
            <a:pPr marL="216000" indent="-216000" eaLnBrk="1" fontAlgn="auto" hangingPunct="1">
              <a:spcBef>
                <a:spcPts val="0"/>
              </a:spcBef>
              <a:spcAft>
                <a:spcPts val="0"/>
              </a:spcAft>
              <a:defRPr/>
            </a:pPr>
            <a:r>
              <a:rPr lang="sk-SK" b="0" baseline="0" dirty="0" smtClean="0"/>
              <a:t>V krajných prípadoch priviedli dezinformácie odporcov 5G sietí k nebezpečným činom:</a:t>
            </a:r>
            <a:endParaRPr lang="fr-BE" spc="-1" dirty="0"/>
          </a:p>
          <a:p>
            <a:pPr marL="171360" indent="-171000" eaLnBrk="1" fontAlgn="auto" hangingPunct="1">
              <a:spcBef>
                <a:spcPts val="0"/>
              </a:spcBef>
              <a:spcAft>
                <a:spcPts val="0"/>
              </a:spcAft>
              <a:buClr>
                <a:srgbClr val="000000"/>
              </a:buClr>
              <a:buFont typeface="StarSymbol"/>
              <a:buChar char="-"/>
              <a:tabLst>
                <a:tab pos="0" algn="l"/>
              </a:tabLst>
              <a:defRPr/>
            </a:pPr>
            <a:r>
              <a:rPr lang="sk-SK" sz="2000" dirty="0" smtClean="0"/>
              <a:t>ničenie </a:t>
            </a:r>
            <a:r>
              <a:rPr lang="sk-SK" sz="2000" dirty="0"/>
              <a:t>reálneho majetku: podpaľači v celej Európe zapaľujú </a:t>
            </a:r>
            <a:r>
              <a:rPr lang="sk-SK" sz="2000" dirty="0" smtClean="0"/>
              <a:t>alebo inak ničia stožiare </a:t>
            </a:r>
            <a:r>
              <a:rPr lang="sk-SK" sz="2000" dirty="0"/>
              <a:t>s </a:t>
            </a:r>
            <a:r>
              <a:rPr lang="sk-SK" sz="2000" dirty="0" smtClean="0"/>
              <a:t>vysielačmi;</a:t>
            </a:r>
            <a:endParaRPr lang="sk-SK" sz="2000" dirty="0"/>
          </a:p>
          <a:p>
            <a:pPr marL="171360" indent="-171000" eaLnBrk="1" fontAlgn="auto" hangingPunct="1">
              <a:spcBef>
                <a:spcPts val="0"/>
              </a:spcBef>
              <a:spcAft>
                <a:spcPts val="0"/>
              </a:spcAft>
              <a:buClr>
                <a:srgbClr val="000000"/>
              </a:buClr>
              <a:buFont typeface="StarSymbol"/>
              <a:buChar char="-"/>
              <a:tabLst>
                <a:tab pos="0" algn="l"/>
              </a:tabLst>
              <a:defRPr/>
            </a:pPr>
            <a:r>
              <a:rPr lang="sk-SK" sz="2000" dirty="0"/>
              <a:t>zlyhávanie telekomunikačných sietí, pretože </a:t>
            </a:r>
            <a:r>
              <a:rPr lang="sk-SK" sz="2000" dirty="0" smtClean="0"/>
              <a:t>mnohí</a:t>
            </a:r>
            <a:r>
              <a:rPr lang="sk-SK" sz="2000" baseline="0" dirty="0" smtClean="0"/>
              <a:t> podpaľači si jednoducho pomýlili „obávané“</a:t>
            </a:r>
            <a:r>
              <a:rPr lang="sk-SK" sz="2000" dirty="0" smtClean="0"/>
              <a:t> 5G stožiare so</a:t>
            </a:r>
            <a:r>
              <a:rPr lang="sk-SK" sz="2000" baseline="0" dirty="0" smtClean="0"/>
              <a:t> stožiarmi, ktoré v súčasnosti poskytujú 3G alebo 4G sieť;</a:t>
            </a:r>
            <a:endParaRPr lang="sk-SK" sz="2000" dirty="0"/>
          </a:p>
          <a:p>
            <a:pPr marL="171360" indent="-171000" eaLnBrk="1" fontAlgn="auto" hangingPunct="1">
              <a:spcBef>
                <a:spcPts val="0"/>
              </a:spcBef>
              <a:spcAft>
                <a:spcPts val="0"/>
              </a:spcAft>
              <a:buClr>
                <a:srgbClr val="000000"/>
              </a:buClr>
              <a:buFont typeface="StarSymbol"/>
              <a:buChar char="-"/>
              <a:tabLst>
                <a:tab pos="0" algn="l"/>
              </a:tabLst>
              <a:defRPr/>
            </a:pPr>
            <a:r>
              <a:rPr lang="sk-SK" dirty="0">
                <a:solidFill>
                  <a:srgbClr val="000000"/>
                </a:solidFill>
              </a:rPr>
              <a:t>telekomunikačných pracovníkov obťažujú ľudia na ulici za to, že kladú optické káble pre siete 5G alebo iné typy telekomunikačnej infraštruktúry</a:t>
            </a:r>
            <a:r>
              <a:rPr lang="sk-SK" dirty="0" smtClean="0">
                <a:solidFill>
                  <a:srgbClr val="000000"/>
                </a:solidFill>
              </a:rPr>
              <a:t>.</a:t>
            </a:r>
          </a:p>
          <a:p>
            <a:pPr marL="360" indent="0" eaLnBrk="1" fontAlgn="auto" hangingPunct="1">
              <a:spcBef>
                <a:spcPts val="0"/>
              </a:spcBef>
              <a:spcAft>
                <a:spcPts val="0"/>
              </a:spcAft>
              <a:buClr>
                <a:srgbClr val="000000"/>
              </a:buClr>
              <a:buFont typeface="StarSymbol"/>
              <a:buNone/>
              <a:tabLst>
                <a:tab pos="0" algn="l"/>
              </a:tabLst>
              <a:defRPr/>
            </a:pPr>
            <a:endParaRPr lang="fr-BE" spc="-1" dirty="0"/>
          </a:p>
          <a:p>
            <a:pPr eaLnBrk="1" fontAlgn="auto" hangingPunct="1">
              <a:spcBef>
                <a:spcPts val="0"/>
              </a:spcBef>
              <a:spcAft>
                <a:spcPts val="0"/>
              </a:spcAft>
              <a:tabLst>
                <a:tab pos="0" algn="l"/>
              </a:tabLst>
              <a:defRPr/>
            </a:pPr>
            <a:r>
              <a:rPr lang="sk-SK" i="1" dirty="0">
                <a:solidFill>
                  <a:srgbClr val="000000"/>
                </a:solidFill>
              </a:rPr>
              <a:t>„Keď ľudia cítia hrozbu či stratu kontroly, alebo sa snažia vysvetliť veľkú významnú udalosť, sú náchylnejší si ju vysvetľovať pomocou konšpiračných teórií. Trochu nelogicky ľuďom dodáva väčší pocit kontroly, keď si predstavia, že veci sa nedejú </a:t>
            </a:r>
            <a:r>
              <a:rPr lang="sk-SK" i="1" dirty="0" smtClean="0">
                <a:solidFill>
                  <a:srgbClr val="000000"/>
                </a:solidFill>
              </a:rPr>
              <a:t>náhodou</a:t>
            </a:r>
            <a:r>
              <a:rPr lang="sk-SK" i="1" dirty="0">
                <a:solidFill>
                  <a:srgbClr val="000000"/>
                </a:solidFill>
              </a:rPr>
              <a:t>, ale ich riadia tajomné skupiny a organizácie. Náhodnosť je ľuďom veľmi </a:t>
            </a:r>
            <a:r>
              <a:rPr lang="sk-SK" i="1" dirty="0" smtClean="0">
                <a:solidFill>
                  <a:srgbClr val="000000"/>
                </a:solidFill>
              </a:rPr>
              <a:t>nepríjemná,“ </a:t>
            </a:r>
            <a:r>
              <a:rPr lang="sk-SK" dirty="0">
                <a:solidFill>
                  <a:srgbClr val="000000"/>
                </a:solidFill>
              </a:rPr>
              <a:t>John Cook, odborník na dezinformácie Centra pre komunikáciu o zmene </a:t>
            </a:r>
            <a:r>
              <a:rPr lang="sk-SK" dirty="0" smtClean="0">
                <a:solidFill>
                  <a:srgbClr val="000000"/>
                </a:solidFill>
              </a:rPr>
              <a:t>klímy </a:t>
            </a:r>
            <a:r>
              <a:rPr lang="sk-SK" dirty="0">
                <a:solidFill>
                  <a:srgbClr val="000000"/>
                </a:solidFill>
              </a:rPr>
              <a:t>Univerzity </a:t>
            </a:r>
            <a:r>
              <a:rPr lang="sk-SK" dirty="0" err="1">
                <a:solidFill>
                  <a:srgbClr val="000000"/>
                </a:solidFill>
              </a:rPr>
              <a:t>Georga</a:t>
            </a:r>
            <a:r>
              <a:rPr lang="sk-SK" dirty="0">
                <a:solidFill>
                  <a:srgbClr val="000000"/>
                </a:solidFill>
              </a:rPr>
              <a:t> </a:t>
            </a:r>
            <a:r>
              <a:rPr lang="sk-SK" dirty="0" err="1" smtClean="0">
                <a:solidFill>
                  <a:srgbClr val="000000"/>
                </a:solidFill>
              </a:rPr>
              <a:t>Masona</a:t>
            </a:r>
            <a:endParaRPr lang="sk-SK" dirty="0" smtClean="0">
              <a:solidFill>
                <a:srgbClr val="000000"/>
              </a:solidFill>
            </a:endParaRPr>
          </a:p>
          <a:p>
            <a:pPr eaLnBrk="1" fontAlgn="auto" hangingPunct="1">
              <a:spcBef>
                <a:spcPts val="0"/>
              </a:spcBef>
              <a:spcAft>
                <a:spcPts val="0"/>
              </a:spcAft>
              <a:tabLst>
                <a:tab pos="0" algn="l"/>
              </a:tabLst>
              <a:defRPr/>
            </a:pPr>
            <a:endParaRPr lang="sk-SK" dirty="0" smtClean="0">
              <a:solidFill>
                <a:srgbClr val="000000"/>
              </a:solidFill>
            </a:endParaRPr>
          </a:p>
          <a:p>
            <a:pPr eaLnBrk="1" fontAlgn="auto" hangingPunct="1">
              <a:spcBef>
                <a:spcPts val="0"/>
              </a:spcBef>
              <a:spcAft>
                <a:spcPts val="0"/>
              </a:spcAft>
              <a:tabLst>
                <a:tab pos="0" algn="l"/>
              </a:tabLst>
              <a:defRPr/>
            </a:pPr>
            <a:r>
              <a:rPr lang="sk-SK" b="1" dirty="0" err="1" smtClean="0">
                <a:solidFill>
                  <a:srgbClr val="000000"/>
                </a:solidFill>
              </a:rPr>
              <a:t>Euromýtus</a:t>
            </a:r>
            <a:r>
              <a:rPr lang="sk-SK" dirty="0" smtClean="0">
                <a:solidFill>
                  <a:srgbClr val="000000"/>
                </a:solidFill>
              </a:rPr>
              <a:t> k šíreniu </a:t>
            </a:r>
            <a:r>
              <a:rPr lang="sk-SK" dirty="0" err="1" smtClean="0">
                <a:solidFill>
                  <a:srgbClr val="000000"/>
                </a:solidFill>
              </a:rPr>
              <a:t>covidu</a:t>
            </a:r>
            <a:r>
              <a:rPr lang="sk-SK" baseline="0" dirty="0" smtClean="0">
                <a:solidFill>
                  <a:srgbClr val="000000"/>
                </a:solidFill>
              </a:rPr>
              <a:t> pomocou 5G siete: https://slovakia.representation.ec.europa.eu/news/mytus-koronavirus-sa-siri-pomocou-5g-siete-2020-05-18_sk  </a:t>
            </a:r>
            <a:endParaRPr lang="sk-SK" dirty="0" smtClean="0">
              <a:solidFill>
                <a:srgbClr val="000000"/>
              </a:solidFill>
            </a:endParaRPr>
          </a:p>
        </p:txBody>
      </p:sp>
      <p:sp>
        <p:nvSpPr>
          <p:cNvPr id="698"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5765CD59-C51F-4F93-ABDF-CBE70885D4B4}" type="slidenum">
              <a:rPr lang="fr-BE" sz="1200" spc="-1">
                <a:solidFill>
                  <a:srgbClr val="000000"/>
                </a:solidFill>
                <a:latin typeface="+mn-lt"/>
                <a:ea typeface="+mn-ea"/>
                <a:cs typeface="+mn-cs"/>
              </a:rPr>
              <a:pPr algn="r" eaLnBrk="1" fontAlgn="auto" hangingPunct="1">
                <a:spcBef>
                  <a:spcPts val="0"/>
                </a:spcBef>
                <a:spcAft>
                  <a:spcPts val="0"/>
                </a:spcAft>
                <a:defRPr/>
              </a:pPr>
              <a:t>10</a:t>
            </a:fld>
            <a:endParaRPr lang="fr-BE" sz="1200" spc="-1" dirty="0">
              <a:solidFill>
                <a:srgbClr val="000000"/>
              </a:solidFill>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03" name="PlaceHolder 2"/>
          <p:cNvSpPr>
            <a:spLocks noGrp="1"/>
          </p:cNvSpPr>
          <p:nvPr>
            <p:ph type="body"/>
          </p:nvPr>
        </p:nvSpPr>
        <p:spPr>
          <a:xfrm>
            <a:off x="679768" y="4751220"/>
            <a:ext cx="5438140" cy="3887362"/>
          </a:xfrm>
        </p:spPr>
        <p:txBody>
          <a:bodyPr/>
          <a:lstStyle/>
          <a:p>
            <a:pPr marL="216000" indent="-216000" eaLnBrk="1" fontAlgn="auto" hangingPunct="1">
              <a:spcBef>
                <a:spcPts val="0"/>
              </a:spcBef>
              <a:spcAft>
                <a:spcPts val="0"/>
              </a:spcAft>
              <a:defRPr/>
            </a:pPr>
            <a:r>
              <a:rPr lang="sk-SK" sz="2000" dirty="0" smtClean="0"/>
              <a:t>Ukážka</a:t>
            </a:r>
            <a:r>
              <a:rPr lang="sk-SK" sz="2000" baseline="0" dirty="0" smtClean="0"/>
              <a:t> </a:t>
            </a:r>
            <a:r>
              <a:rPr lang="sk-SK" sz="2000" b="1" baseline="0" dirty="0" smtClean="0"/>
              <a:t>operácie ovplyvňovania:</a:t>
            </a:r>
          </a:p>
          <a:p>
            <a:pPr marL="216000" indent="-216000" eaLnBrk="1" fontAlgn="auto" hangingPunct="1">
              <a:spcBef>
                <a:spcPts val="0"/>
              </a:spcBef>
              <a:spcAft>
                <a:spcPts val="0"/>
              </a:spcAft>
              <a:defRPr/>
            </a:pPr>
            <a:r>
              <a:rPr lang="sk-SK" sz="2000" b="0" baseline="0" dirty="0" smtClean="0"/>
              <a:t>Fotografie pochádzajú z roku 2014, zo štátne ruskej televíznej stanice NTS.</a:t>
            </a:r>
          </a:p>
          <a:p>
            <a:pPr marL="216000" indent="-216000" eaLnBrk="1" fontAlgn="auto" hangingPunct="1">
              <a:spcBef>
                <a:spcPts val="0"/>
              </a:spcBef>
              <a:spcAft>
                <a:spcPts val="0"/>
              </a:spcAft>
              <a:defRPr/>
            </a:pPr>
            <a:r>
              <a:rPr lang="sk-SK" sz="2000" b="0" baseline="0" dirty="0" smtClean="0"/>
              <a:t>Zobrazujú herečku, ktorá sa objavuje vo viacerých reportážach, v ktorých sa vydáva za proti-ukrajinsky ladenú obyvateľku v rôznych oblastiach (Rusko, Litva, Ukrajina...).</a:t>
            </a:r>
          </a:p>
          <a:p>
            <a:pPr marL="216000" indent="-216000" eaLnBrk="1" fontAlgn="auto" hangingPunct="1">
              <a:spcBef>
                <a:spcPts val="0"/>
              </a:spcBef>
              <a:spcAft>
                <a:spcPts val="0"/>
              </a:spcAft>
              <a:defRPr/>
            </a:pPr>
            <a:r>
              <a:rPr lang="sk-SK" sz="2000" b="0" baseline="0" dirty="0" smtClean="0"/>
              <a:t>Vidíme tu častý nástroj na šírenie propagandy -  ide o koordinovaný postup, kedy autori propagandy (článku, reportáže) používajú vyjadrenia profesionálnych hercov. Tí sa držia dohodnutého scenára a dodávajú reportáži emócie, ktoré môžu osloviť divákov.</a:t>
            </a:r>
          </a:p>
          <a:p>
            <a:pPr marL="216000" indent="-216000" eaLnBrk="1" fontAlgn="auto" hangingPunct="1">
              <a:spcBef>
                <a:spcPts val="0"/>
              </a:spcBef>
              <a:spcAft>
                <a:spcPts val="0"/>
              </a:spcAft>
              <a:defRPr/>
            </a:pPr>
            <a:endParaRPr lang="sk-SK" sz="2000" b="0" baseline="0" dirty="0" smtClean="0">
              <a:solidFill>
                <a:schemeClr val="tx1"/>
              </a:solidFill>
            </a:endParaRPr>
          </a:p>
          <a:p>
            <a:pPr marL="216000" indent="-216000" eaLnBrk="1" fontAlgn="auto" hangingPunct="1">
              <a:spcBef>
                <a:spcPts val="0"/>
              </a:spcBef>
              <a:spcAft>
                <a:spcPts val="0"/>
              </a:spcAft>
              <a:defRPr/>
            </a:pPr>
            <a:r>
              <a:rPr lang="sk-SK" sz="2000" dirty="0" smtClean="0">
                <a:solidFill>
                  <a:srgbClr val="000000"/>
                </a:solidFill>
              </a:rPr>
              <a:t>Použitie skutočných príkladov by sa nezdalo také radikálne, takže argumenty by boli vyvážené a konečný vplyv na diváka by mohol byť neutrálny. Ako už vieme, správy sa rýchlejšie</a:t>
            </a:r>
            <a:r>
              <a:rPr lang="sk-SK" sz="2000" baseline="0" dirty="0" smtClean="0">
                <a:solidFill>
                  <a:srgbClr val="000000"/>
                </a:solidFill>
              </a:rPr>
              <a:t> šíria, ak sú negatívne. Miesto toho vidíme hercov, ktorí predstierajú nenávisť a rozhorčenie.</a:t>
            </a:r>
          </a:p>
          <a:p>
            <a:pPr marL="216000" indent="-216000" eaLnBrk="1" fontAlgn="auto" hangingPunct="1">
              <a:spcBef>
                <a:spcPts val="0"/>
              </a:spcBef>
              <a:spcAft>
                <a:spcPts val="0"/>
              </a:spcAft>
              <a:defRPr/>
            </a:pPr>
            <a:endParaRPr lang="fr-BE" sz="2000" spc="-1" dirty="0" smtClean="0"/>
          </a:p>
          <a:p>
            <a:pPr eaLnBrk="1" fontAlgn="auto" hangingPunct="1">
              <a:spcBef>
                <a:spcPts val="0"/>
              </a:spcBef>
              <a:spcAft>
                <a:spcPts val="0"/>
              </a:spcAft>
              <a:tabLst>
                <a:tab pos="0" algn="l"/>
              </a:tabLst>
              <a:defRPr/>
            </a:pPr>
            <a:r>
              <a:rPr lang="sk-SK" sz="2000" dirty="0" smtClean="0">
                <a:solidFill>
                  <a:srgbClr val="000000"/>
                </a:solidFill>
              </a:rPr>
              <a:t>Prečo je to zlé:</a:t>
            </a:r>
          </a:p>
          <a:p>
            <a:pPr eaLnBrk="1" fontAlgn="auto" hangingPunct="1">
              <a:spcBef>
                <a:spcPts val="0"/>
              </a:spcBef>
              <a:spcAft>
                <a:spcPts val="0"/>
              </a:spcAft>
              <a:tabLst>
                <a:tab pos="0" algn="l"/>
              </a:tabLst>
              <a:defRPr/>
            </a:pPr>
            <a:r>
              <a:rPr lang="sk-SK" sz="2000" dirty="0" smtClean="0">
                <a:solidFill>
                  <a:srgbClr val="000000"/>
                </a:solidFill>
              </a:rPr>
              <a:t>Falošné informácie sa používajú na očierňovanie oponentov bez ohľadu na fakty.</a:t>
            </a:r>
          </a:p>
          <a:p>
            <a:pPr eaLnBrk="1" fontAlgn="auto" hangingPunct="1">
              <a:spcBef>
                <a:spcPts val="0"/>
              </a:spcBef>
              <a:spcAft>
                <a:spcPts val="0"/>
              </a:spcAft>
              <a:tabLst>
                <a:tab pos="0" algn="l"/>
              </a:tabLst>
              <a:defRPr/>
            </a:pPr>
            <a:r>
              <a:rPr lang="sk-SK" sz="2000" dirty="0" smtClean="0">
                <a:solidFill>
                  <a:srgbClr val="000000"/>
                </a:solidFill>
              </a:rPr>
              <a:t>Extrémny (falošný) opis situácie je zobrazený ako skutočný a takto podnecuje k pomstychtivej reakcii</a:t>
            </a:r>
            <a:r>
              <a:rPr lang="sk-SK" sz="2000" baseline="0" dirty="0" smtClean="0">
                <a:solidFill>
                  <a:srgbClr val="000000"/>
                </a:solidFill>
              </a:rPr>
              <a:t>.</a:t>
            </a:r>
            <a:endParaRPr lang="sk-SK" sz="2000" dirty="0" smtClean="0">
              <a:solidFill>
                <a:srgbClr val="000000"/>
              </a:solidFill>
            </a:endParaRPr>
          </a:p>
          <a:p>
            <a:pPr eaLnBrk="1" fontAlgn="auto" hangingPunct="1">
              <a:spcBef>
                <a:spcPts val="0"/>
              </a:spcBef>
              <a:spcAft>
                <a:spcPts val="0"/>
              </a:spcAft>
              <a:tabLst>
                <a:tab pos="0" algn="l"/>
              </a:tabLst>
              <a:defRPr/>
            </a:pPr>
            <a:r>
              <a:rPr lang="sk-SK" sz="2000" dirty="0" smtClean="0">
                <a:solidFill>
                  <a:srgbClr val="000000"/>
                </a:solidFill>
              </a:rPr>
              <a:t>Emocionálna manipulácia podporuje divákov alebo čitateľov</a:t>
            </a:r>
            <a:r>
              <a:rPr lang="sk-SK" sz="2000" baseline="0" dirty="0" smtClean="0">
                <a:solidFill>
                  <a:srgbClr val="000000"/>
                </a:solidFill>
              </a:rPr>
              <a:t> k extrémnym reakciám.</a:t>
            </a:r>
          </a:p>
          <a:p>
            <a:pPr eaLnBrk="1" fontAlgn="auto" hangingPunct="1">
              <a:spcBef>
                <a:spcPts val="0"/>
              </a:spcBef>
              <a:spcAft>
                <a:spcPts val="0"/>
              </a:spcAft>
              <a:tabLst>
                <a:tab pos="0" algn="l"/>
              </a:tabLst>
              <a:defRPr/>
            </a:pPr>
            <a:endParaRPr lang="sk-SK" sz="2000" dirty="0"/>
          </a:p>
          <a:p>
            <a:pPr marL="139680" marR="0" lvl="0" indent="0" algn="l" defTabSz="914400" rtl="0" eaLnBrk="1" fontAlgn="auto" latinLnBrk="0" hangingPunct="1">
              <a:lnSpc>
                <a:spcPct val="100000"/>
              </a:lnSpc>
              <a:spcBef>
                <a:spcPts val="0"/>
              </a:spcBef>
              <a:spcAft>
                <a:spcPts val="0"/>
              </a:spcAft>
              <a:buClrTx/>
              <a:buSzTx/>
              <a:buFontTx/>
              <a:buNone/>
              <a:tabLst>
                <a:tab pos="0" algn="l"/>
              </a:tabLst>
              <a:defRPr/>
            </a:pPr>
            <a:r>
              <a:rPr lang="sk-SK" dirty="0">
                <a:solidFill>
                  <a:srgbClr val="000000"/>
                </a:solidFill>
              </a:rPr>
              <a:t>---------------------------</a:t>
            </a:r>
            <a:r>
              <a:rPr lang="sk-SK" dirty="0"/>
              <a:t/>
            </a:r>
            <a:br>
              <a:rPr lang="sk-SK" dirty="0"/>
            </a:br>
            <a:r>
              <a:rPr lang="sk-SK" dirty="0" smtClean="0"/>
              <a:t>Zdroje  a videá:</a:t>
            </a:r>
            <a:r>
              <a:rPr lang="sk-SK" baseline="0" dirty="0" smtClean="0"/>
              <a:t> </a:t>
            </a:r>
          </a:p>
          <a:p>
            <a:pPr marL="13968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sk-SK" dirty="0" smtClean="0"/>
          </a:p>
          <a:p>
            <a:pPr marL="139680" marR="0" lvl="0" indent="0" algn="l" defTabSz="914400" rtl="0" eaLnBrk="1" fontAlgn="auto" latinLnBrk="0" hangingPunct="1">
              <a:lnSpc>
                <a:spcPct val="100000"/>
              </a:lnSpc>
              <a:spcBef>
                <a:spcPts val="0"/>
              </a:spcBef>
              <a:spcAft>
                <a:spcPts val="0"/>
              </a:spcAft>
              <a:buClrTx/>
              <a:buSzTx/>
              <a:buFontTx/>
              <a:buNone/>
              <a:tabLst>
                <a:tab pos="0" algn="l"/>
              </a:tabLst>
              <a:defRPr/>
            </a:pPr>
            <a:r>
              <a:rPr lang="sk-SK" sz="1200" dirty="0" smtClean="0">
                <a:solidFill>
                  <a:srgbClr val="000000"/>
                </a:solidFill>
              </a:rPr>
              <a:t>https://www.youtube.com/watch?v=9jnq3MRLsEU (</a:t>
            </a:r>
            <a:r>
              <a:rPr lang="sk-SK" sz="1200" dirty="0" err="1" smtClean="0">
                <a:solidFill>
                  <a:srgbClr val="000000"/>
                </a:solidFill>
              </a:rPr>
              <a:t>Sevastopol</a:t>
            </a:r>
            <a:r>
              <a:rPr lang="sk-SK" sz="1200" dirty="0" smtClean="0">
                <a:solidFill>
                  <a:srgbClr val="000000"/>
                </a:solidFill>
              </a:rPr>
              <a:t>)</a:t>
            </a:r>
            <a:endParaRPr lang="sk-SK" dirty="0" smtClean="0"/>
          </a:p>
          <a:p>
            <a:pPr marL="139680" eaLnBrk="1" fontAlgn="auto" hangingPunct="1">
              <a:spcBef>
                <a:spcPts val="0"/>
              </a:spcBef>
              <a:spcAft>
                <a:spcPts val="0"/>
              </a:spcAft>
              <a:tabLst>
                <a:tab pos="0" algn="l"/>
              </a:tabLst>
              <a:defRPr/>
            </a:pPr>
            <a:r>
              <a:rPr lang="sk-SK" sz="2000" dirty="0" smtClean="0">
                <a:solidFill>
                  <a:srgbClr val="000000"/>
                </a:solidFill>
              </a:rPr>
              <a:t>(</a:t>
            </a:r>
            <a:r>
              <a:rPr lang="sk-SK" sz="2000" dirty="0">
                <a:solidFill>
                  <a:srgbClr val="000000"/>
                </a:solidFill>
              </a:rPr>
              <a:t>Mária tvrdí, že má pobyt v Odese a 3. marca 2014 prišla na verejnú manifestáciu do Sevastopolu na Kryme)</a:t>
            </a:r>
            <a:r>
              <a:rPr lang="sk-SK" dirty="0"/>
              <a:t/>
            </a:r>
            <a:br>
              <a:rPr lang="sk-SK" dirty="0"/>
            </a:br>
            <a:r>
              <a:rPr lang="sk-SK" sz="2000" dirty="0">
                <a:solidFill>
                  <a:srgbClr val="000000"/>
                </a:solidFill>
              </a:rPr>
              <a:t>(úryvok je z reportáže krymskej televíznej stanice NTS o tejto manifestácii)</a:t>
            </a:r>
            <a:r>
              <a:rPr lang="sk-SK" dirty="0"/>
              <a:t/>
            </a:r>
            <a:br>
              <a:rPr lang="sk-SK" dirty="0"/>
            </a:br>
            <a:r>
              <a:rPr lang="sk-SK" sz="2000" dirty="0">
                <a:solidFill>
                  <a:srgbClr val="000000"/>
                </a:solidFill>
              </a:rPr>
              <a:t>//</a:t>
            </a:r>
          </a:p>
          <a:p>
            <a:pPr marL="139680" eaLnBrk="1" fontAlgn="auto" hangingPunct="1">
              <a:spcBef>
                <a:spcPts val="0"/>
              </a:spcBef>
              <a:spcAft>
                <a:spcPts val="0"/>
              </a:spcAft>
              <a:tabLst>
                <a:tab pos="0" algn="l"/>
              </a:tabLst>
              <a:defRPr/>
            </a:pPr>
            <a:r>
              <a:rPr lang="sk-SK" sz="2000" dirty="0">
                <a:solidFill>
                  <a:srgbClr val="000000"/>
                </a:solidFill>
              </a:rPr>
              <a:t>Učitelia zo školy volajú a žiadajú o ochranu.</a:t>
            </a:r>
            <a:r>
              <a:rPr lang="sk-SK" dirty="0"/>
              <a:t/>
            </a:r>
            <a:br>
              <a:rPr lang="sk-SK" dirty="0"/>
            </a:br>
            <a:r>
              <a:rPr lang="sk-SK" sz="2000" dirty="0">
                <a:solidFill>
                  <a:srgbClr val="000000"/>
                </a:solidFill>
              </a:rPr>
              <a:t>Moje deti chodili do ruskej školy a som v rade rodičov.</a:t>
            </a:r>
          </a:p>
          <a:p>
            <a:pPr marL="139680" eaLnBrk="1" fontAlgn="auto" hangingPunct="1">
              <a:spcBef>
                <a:spcPts val="0"/>
              </a:spcBef>
              <a:spcAft>
                <a:spcPts val="0"/>
              </a:spcAft>
              <a:tabLst>
                <a:tab pos="0" algn="l"/>
              </a:tabLst>
              <a:defRPr/>
            </a:pPr>
            <a:r>
              <a:rPr lang="sk-SK" sz="2000" dirty="0">
                <a:solidFill>
                  <a:srgbClr val="000000"/>
                </a:solidFill>
              </a:rPr>
              <a:t>Keď prídem do školy, deti sa pýtajú: „Aj my pôjdeme teraz do väzenia za to, že sa učíme ruštinu a hovoríme po rusky?“.</a:t>
            </a:r>
          </a:p>
          <a:p>
            <a:pPr marL="139680" eaLnBrk="1" fontAlgn="auto" hangingPunct="1">
              <a:spcBef>
                <a:spcPts val="0"/>
              </a:spcBef>
              <a:spcAft>
                <a:spcPts val="0"/>
              </a:spcAft>
              <a:tabLst>
                <a:tab pos="0" algn="l"/>
              </a:tabLst>
              <a:defRPr/>
            </a:pPr>
            <a:r>
              <a:rPr lang="sk-SK" sz="2000" dirty="0">
                <a:solidFill>
                  <a:srgbClr val="000000"/>
                </a:solidFill>
              </a:rPr>
              <a:t>Na to, aby sme vás mohli kontaktovať, sme si museli vypnúť mobily a vybrať baterky.</a:t>
            </a:r>
          </a:p>
          <a:p>
            <a:pPr marL="139680" eaLnBrk="1" fontAlgn="auto" hangingPunct="1">
              <a:spcBef>
                <a:spcPts val="0"/>
              </a:spcBef>
              <a:spcAft>
                <a:spcPts val="0"/>
              </a:spcAft>
              <a:tabLst>
                <a:tab pos="0" algn="l"/>
              </a:tabLst>
              <a:defRPr/>
            </a:pPr>
            <a:r>
              <a:rPr lang="sk-SK" sz="2000" dirty="0">
                <a:solidFill>
                  <a:srgbClr val="000000"/>
                </a:solidFill>
              </a:rPr>
              <a:t>Začalo sa obrovské prenasledovanie, je to naozaj strašné.</a:t>
            </a:r>
          </a:p>
          <a:p>
            <a:pPr marL="139680" eaLnBrk="1" fontAlgn="auto" hangingPunct="1">
              <a:spcBef>
                <a:spcPts val="0"/>
              </a:spcBef>
              <a:spcAft>
                <a:spcPts val="0"/>
              </a:spcAft>
              <a:tabLst>
                <a:tab pos="0" algn="l"/>
              </a:tabLst>
              <a:defRPr/>
            </a:pPr>
            <a:endParaRPr lang="sk-SK" sz="2000" dirty="0" smtClean="0">
              <a:solidFill>
                <a:srgbClr val="000000"/>
              </a:solidFill>
            </a:endParaRPr>
          </a:p>
          <a:p>
            <a:pPr marL="139680" eaLnBrk="1" fontAlgn="auto" hangingPunct="1">
              <a:spcBef>
                <a:spcPts val="0"/>
              </a:spcBef>
              <a:spcAft>
                <a:spcPts val="0"/>
              </a:spcAft>
              <a:tabLst>
                <a:tab pos="0" algn="l"/>
              </a:tabLst>
              <a:defRPr/>
            </a:pPr>
            <a:r>
              <a:rPr lang="sk-SK" sz="2000" dirty="0" smtClean="0">
                <a:solidFill>
                  <a:srgbClr val="000000"/>
                </a:solidFill>
              </a:rPr>
              <a:t>Rôzne </a:t>
            </a:r>
            <a:r>
              <a:rPr lang="sk-SK" sz="2000" dirty="0">
                <a:solidFill>
                  <a:srgbClr val="000000"/>
                </a:solidFill>
              </a:rPr>
              <a:t>videá s tými istými účastníkmi:</a:t>
            </a:r>
          </a:p>
          <a:p>
            <a:pPr marL="139680" eaLnBrk="1" fontAlgn="auto" hangingPunct="1">
              <a:spcBef>
                <a:spcPts val="0"/>
              </a:spcBef>
              <a:spcAft>
                <a:spcPts val="0"/>
              </a:spcAft>
              <a:tabLst>
                <a:tab pos="0" algn="l"/>
              </a:tabLst>
              <a:defRPr/>
            </a:pPr>
            <a:r>
              <a:rPr lang="sk-SK" sz="2000" dirty="0">
                <a:solidFill>
                  <a:srgbClr val="000000"/>
                </a:solidFill>
              </a:rPr>
              <a:t>https://www.youtube.com/watch?v=Onui6ivzf4o (Charkov)</a:t>
            </a:r>
          </a:p>
          <a:p>
            <a:pPr marL="139680" eaLnBrk="1" fontAlgn="auto" hangingPunct="1">
              <a:spcBef>
                <a:spcPts val="0"/>
              </a:spcBef>
              <a:spcAft>
                <a:spcPts val="0"/>
              </a:spcAft>
              <a:tabLst>
                <a:tab pos="0" algn="l"/>
              </a:tabLst>
              <a:defRPr/>
            </a:pPr>
            <a:r>
              <a:rPr lang="sk-SK" sz="2000" dirty="0">
                <a:solidFill>
                  <a:srgbClr val="000000"/>
                </a:solidFill>
              </a:rPr>
              <a:t>https://www.youtube.com/watch?v=9jnq3MRLsEU (Sevastopol)</a:t>
            </a:r>
          </a:p>
          <a:p>
            <a:pPr marL="139680" eaLnBrk="1" fontAlgn="auto" hangingPunct="1">
              <a:spcBef>
                <a:spcPts val="0"/>
              </a:spcBef>
              <a:spcAft>
                <a:spcPts val="0"/>
              </a:spcAft>
              <a:tabLst>
                <a:tab pos="0" algn="l"/>
              </a:tabLst>
              <a:defRPr/>
            </a:pPr>
            <a:r>
              <a:rPr lang="sk-SK" sz="2000" dirty="0">
                <a:solidFill>
                  <a:srgbClr val="000000"/>
                </a:solidFill>
              </a:rPr>
              <a:t>https://www.youtube.com/watch?v=mYlDRUnzvsc („referendum“ na Kryme)</a:t>
            </a:r>
          </a:p>
          <a:p>
            <a:pPr marL="139680" eaLnBrk="1" fontAlgn="auto" hangingPunct="1">
              <a:spcBef>
                <a:spcPts val="0"/>
              </a:spcBef>
              <a:spcAft>
                <a:spcPts val="0"/>
              </a:spcAft>
              <a:tabLst>
                <a:tab pos="0" algn="l"/>
              </a:tabLst>
              <a:defRPr/>
            </a:pPr>
            <a:r>
              <a:rPr lang="sk-SK" sz="2000" dirty="0">
                <a:solidFill>
                  <a:srgbClr val="000000"/>
                </a:solidFill>
              </a:rPr>
              <a:t>https://www.youtube.com/watch?v=3YM-Og-g_jY (Kyjev)</a:t>
            </a:r>
          </a:p>
          <a:p>
            <a:pPr marL="139680" eaLnBrk="1" fontAlgn="auto" hangingPunct="1">
              <a:spcBef>
                <a:spcPts val="0"/>
              </a:spcBef>
              <a:spcAft>
                <a:spcPts val="0"/>
              </a:spcAft>
              <a:tabLst>
                <a:tab pos="0" algn="l"/>
              </a:tabLst>
              <a:defRPr/>
            </a:pPr>
            <a:r>
              <a:rPr lang="sk-SK" sz="2000" dirty="0">
                <a:solidFill>
                  <a:srgbClr val="000000"/>
                </a:solidFill>
              </a:rPr>
              <a:t>https://www.youtube.com/watch?v=x4jWXVQ-Jog (Luhansk) &gt; video nie je k dispozícii</a:t>
            </a:r>
          </a:p>
          <a:p>
            <a:pPr marL="139680" eaLnBrk="1" fontAlgn="auto" hangingPunct="1">
              <a:spcBef>
                <a:spcPts val="0"/>
              </a:spcBef>
              <a:spcAft>
                <a:spcPts val="0"/>
              </a:spcAft>
              <a:tabLst>
                <a:tab pos="0" algn="l"/>
              </a:tabLst>
              <a:defRPr/>
            </a:pPr>
            <a:r>
              <a:rPr lang="sk-SK" sz="2000" dirty="0">
                <a:solidFill>
                  <a:srgbClr val="000000"/>
                </a:solidFill>
              </a:rPr>
              <a:t>https://www.youtube.com/watch?v=JzcBu28nqV0 (Krivoj Rog)</a:t>
            </a:r>
          </a:p>
          <a:p>
            <a:pPr marL="139680" eaLnBrk="1" fontAlgn="auto" hangingPunct="1">
              <a:spcBef>
                <a:spcPts val="0"/>
              </a:spcBef>
              <a:spcAft>
                <a:spcPts val="0"/>
              </a:spcAft>
              <a:tabLst>
                <a:tab pos="0" algn="l"/>
              </a:tabLst>
              <a:defRPr/>
            </a:pPr>
            <a:endParaRPr lang="fr-BE" sz="2000" spc="-1" dirty="0"/>
          </a:p>
        </p:txBody>
      </p:sp>
      <p:sp>
        <p:nvSpPr>
          <p:cNvPr id="704"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9B06734B-A5A3-43B0-965D-71747AFF81D0}" type="slidenum">
              <a:rPr lang="fr-BE" sz="1200" spc="-1">
                <a:solidFill>
                  <a:srgbClr val="000000"/>
                </a:solidFill>
                <a:latin typeface="+mn-lt"/>
                <a:ea typeface="+mn-ea"/>
                <a:cs typeface="+mn-cs"/>
              </a:rPr>
              <a:pPr algn="r" eaLnBrk="1" fontAlgn="auto" hangingPunct="1">
                <a:spcBef>
                  <a:spcPts val="0"/>
                </a:spcBef>
                <a:spcAft>
                  <a:spcPts val="0"/>
                </a:spcAft>
                <a:defRPr/>
              </a:pPr>
              <a:t>11</a:t>
            </a:fld>
            <a:endParaRPr lang="fr-BE" sz="1200" spc="-1" dirty="0">
              <a:solidFill>
                <a:srgbClr val="000000"/>
              </a:solidFill>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438150" y="1233488"/>
            <a:ext cx="5921375" cy="3332162"/>
          </a:xfrm>
          <a:prstGeom prst="rect">
            <a:avLst/>
          </a:prstGeom>
        </p:spPr>
      </p:sp>
      <p:sp>
        <p:nvSpPr>
          <p:cNvPr id="718" name="PlaceHolder 2"/>
          <p:cNvSpPr>
            <a:spLocks noGrp="1"/>
          </p:cNvSpPr>
          <p:nvPr>
            <p:ph type="body"/>
          </p:nvPr>
        </p:nvSpPr>
        <p:spPr>
          <a:xfrm>
            <a:off x="679768" y="4751316"/>
            <a:ext cx="5437783" cy="3886875"/>
          </a:xfrm>
          <a:prstGeom prst="rect">
            <a:avLst/>
          </a:prstGeom>
        </p:spPr>
        <p:txBody>
          <a:bodyPr>
            <a:noAutofit/>
          </a:bodyPr>
          <a:lstStyle/>
          <a:p>
            <a:pPr>
              <a:lnSpc>
                <a:spcPct val="100000"/>
              </a:lnSpc>
              <a:tabLst>
                <a:tab pos="0" algn="l"/>
              </a:tabLst>
            </a:pPr>
            <a:r>
              <a:rPr lang="sk-SK" sz="2000" b="0" strike="noStrike" dirty="0" smtClean="0">
                <a:latin typeface="Arial"/>
                <a:ea typeface="+mn-ea"/>
              </a:rPr>
              <a:t>Štátom </a:t>
            </a:r>
            <a:r>
              <a:rPr lang="sk-SK" sz="2000" b="0" strike="noStrike" dirty="0">
                <a:latin typeface="Arial"/>
                <a:ea typeface="+mn-ea"/>
              </a:rPr>
              <a:t>ovládané médiá ako Russia </a:t>
            </a:r>
            <a:r>
              <a:rPr lang="sk-SK" sz="2000" b="0" strike="noStrike" dirty="0" err="1">
                <a:latin typeface="Arial"/>
                <a:ea typeface="+mn-ea"/>
              </a:rPr>
              <a:t>Today</a:t>
            </a:r>
            <a:r>
              <a:rPr lang="sk-SK" sz="2000" b="0" strike="noStrike" dirty="0">
                <a:latin typeface="Arial"/>
                <a:ea typeface="+mn-ea"/>
              </a:rPr>
              <a:t> </a:t>
            </a:r>
            <a:r>
              <a:rPr lang="sk-SK" sz="2000" b="0" strike="noStrike" dirty="0" smtClean="0">
                <a:latin typeface="Arial"/>
                <a:ea typeface="+mn-ea"/>
              </a:rPr>
              <a:t>dnes patria medzi obvyklých šíriteľov dezinformácií,</a:t>
            </a:r>
            <a:r>
              <a:rPr lang="sk-SK" sz="2000" b="0" strike="noStrike" baseline="0" dirty="0" smtClean="0">
                <a:latin typeface="Arial"/>
                <a:ea typeface="+mn-ea"/>
              </a:rPr>
              <a:t> preto je ich pôsobenie v Európskej únii obmedzené. </a:t>
            </a:r>
          </a:p>
          <a:p>
            <a:endParaRPr lang="sk-SK" sz="2000" b="0" strike="noStrike" baseline="0" dirty="0" smtClean="0">
              <a:latin typeface="Arial"/>
              <a:ea typeface="+mn-ea"/>
            </a:endParaRPr>
          </a:p>
          <a:p>
            <a:r>
              <a:rPr lang="sk-SK" sz="2000" b="0" strike="noStrike" baseline="0" dirty="0" smtClean="0">
                <a:latin typeface="Arial"/>
                <a:ea typeface="+mn-ea"/>
              </a:rPr>
              <a:t>Viac v článku </a:t>
            </a:r>
            <a:r>
              <a:rPr lang="sk-SK" sz="1200" b="1" i="0" kern="1200" dirty="0" smtClean="0">
                <a:solidFill>
                  <a:schemeClr val="tx1"/>
                </a:solidFill>
                <a:effectLst/>
                <a:latin typeface="+mn-lt"/>
                <a:ea typeface="+mn-ea"/>
                <a:cs typeface="+mn-cs"/>
              </a:rPr>
              <a:t>Dezinformačné zbrane Kremľa: sedem vecí, ktoré treba vedieť o RT a Sputniku: </a:t>
            </a:r>
            <a:r>
              <a:rPr lang="sk-SK" sz="1200" b="0" i="0" kern="1200" dirty="0" smtClean="0">
                <a:solidFill>
                  <a:schemeClr val="tx1"/>
                </a:solidFill>
                <a:effectLst/>
                <a:latin typeface="+mn-lt"/>
                <a:ea typeface="+mn-ea"/>
                <a:cs typeface="+mn-cs"/>
              </a:rPr>
              <a:t>https://slovakia.representation.ec.europa.eu/news/dezinformacne-zbrane-kremla-sedem-veci-ktore-treba-vediet-o-rt-sputniku-2022-03-10_sk</a:t>
            </a:r>
          </a:p>
          <a:p>
            <a:endParaRPr lang="sk-SK" sz="1200" b="0" i="0" kern="1200" dirty="0" smtClean="0">
              <a:solidFill>
                <a:schemeClr val="tx1"/>
              </a:solidFill>
              <a:effectLst/>
              <a:latin typeface="+mn-lt"/>
              <a:ea typeface="+mn-ea"/>
              <a:cs typeface="+mn-cs"/>
            </a:endParaRPr>
          </a:p>
          <a:p>
            <a:r>
              <a:rPr lang="sk-SK" sz="1200" b="0" i="0" kern="1200" dirty="0" smtClean="0">
                <a:solidFill>
                  <a:schemeClr val="tx1"/>
                </a:solidFill>
                <a:effectLst/>
                <a:latin typeface="+mn-lt"/>
                <a:ea typeface="+mn-ea"/>
                <a:cs typeface="+mn-cs"/>
              </a:rPr>
              <a:t>Cieľom</a:t>
            </a:r>
            <a:r>
              <a:rPr lang="sk-SK" sz="1200" b="0" i="0" kern="1200" baseline="0" dirty="0" smtClean="0">
                <a:solidFill>
                  <a:schemeClr val="tx1"/>
                </a:solidFill>
                <a:effectLst/>
                <a:latin typeface="+mn-lt"/>
                <a:ea typeface="+mn-ea"/>
                <a:cs typeface="+mn-cs"/>
              </a:rPr>
              <a:t> je </a:t>
            </a:r>
            <a:r>
              <a:rPr lang="sk-SK" sz="2000" b="0" strike="noStrike" dirty="0" smtClean="0">
                <a:latin typeface="Arial"/>
                <a:ea typeface="+mn-ea"/>
              </a:rPr>
              <a:t>rozsievať </a:t>
            </a:r>
            <a:r>
              <a:rPr lang="sk-SK" sz="2000" b="0" strike="noStrike" dirty="0">
                <a:latin typeface="Arial"/>
                <a:ea typeface="+mn-ea"/>
              </a:rPr>
              <a:t>nedôveru a vytvárať rozkoly v rámci EÚ a západného sveta. </a:t>
            </a:r>
            <a:endParaRPr lang="sk-SK" sz="2000" b="0" strike="noStrike" dirty="0" smtClean="0">
              <a:latin typeface="Arial"/>
              <a:ea typeface="+mn-ea"/>
            </a:endParaRPr>
          </a:p>
          <a:p>
            <a:endParaRPr lang="sk-SK" sz="2000" b="0" strike="noStrike" dirty="0" smtClean="0">
              <a:latin typeface="Arial"/>
              <a:ea typeface="+mn-ea"/>
            </a:endParaRPr>
          </a:p>
          <a:p>
            <a:r>
              <a:rPr lang="sk-SK" sz="2000" b="0" strike="noStrike" dirty="0" smtClean="0">
                <a:latin typeface="Arial"/>
                <a:ea typeface="+mn-ea"/>
              </a:rPr>
              <a:t>Bežnou </a:t>
            </a:r>
            <a:r>
              <a:rPr lang="sk-SK" sz="2000" b="0" strike="noStrike" dirty="0">
                <a:latin typeface="Arial"/>
                <a:ea typeface="+mn-ea"/>
              </a:rPr>
              <a:t>taktikou dezinformátorov – najmä tých, ktorí sú napojení na Kremeľ – je šíriť nedôveru v demokratické inštitúcie a snažiť sa o oslabenie Európskej únie úmyselným zaplavovaním informačného priestoru falošnými príbehmi. </a:t>
            </a:r>
            <a:endParaRPr lang="sk-SK" sz="2000" b="0" strike="noStrike" dirty="0" smtClean="0">
              <a:latin typeface="Arial"/>
              <a:ea typeface="+mn-ea"/>
            </a:endParaRPr>
          </a:p>
          <a:p>
            <a:r>
              <a:rPr lang="sk-SK" sz="2000" b="0" strike="noStrike" dirty="0" smtClean="0">
                <a:latin typeface="Arial"/>
                <a:ea typeface="+mn-ea"/>
              </a:rPr>
              <a:t>V </a:t>
            </a:r>
            <a:r>
              <a:rPr lang="sk-SK" sz="2000" b="0" strike="noStrike" dirty="0">
                <a:latin typeface="Arial"/>
                <a:ea typeface="+mn-ea"/>
              </a:rPr>
              <a:t>týchto príkladoch sa Russia Today zameriava na liek Remdesivir, ktorý bol v EÚ </a:t>
            </a:r>
            <a:r>
              <a:rPr lang="sk-SK" sz="1200" b="0" strike="noStrike" dirty="0">
                <a:solidFill>
                  <a:srgbClr val="000000"/>
                </a:solidFill>
                <a:latin typeface="+mn-lt"/>
                <a:ea typeface="+mn-ea"/>
              </a:rPr>
              <a:t>v júli 2020 schválený na liečbu COVID-19 u dospelých a dospievajúcich nad 12 rokov so zápalom pľúc, ktorý si vyžaduje prídavný kyslík. </a:t>
            </a:r>
            <a:endParaRPr lang="sk-SK" sz="1200" b="0" strike="noStrike" dirty="0" smtClean="0">
              <a:solidFill>
                <a:srgbClr val="000000"/>
              </a:solidFill>
              <a:latin typeface="+mn-lt"/>
              <a:ea typeface="+mn-ea"/>
            </a:endParaRPr>
          </a:p>
          <a:p>
            <a:endParaRPr lang="sk-SK" sz="1200" b="0" strike="noStrike" dirty="0" smtClean="0">
              <a:solidFill>
                <a:srgbClr val="000000"/>
              </a:solidFill>
              <a:latin typeface="+mn-lt"/>
              <a:ea typeface="+mn-ea"/>
            </a:endParaRPr>
          </a:p>
          <a:p>
            <a:r>
              <a:rPr lang="sk-SK" sz="1200" b="0" strike="noStrike" dirty="0" err="1" smtClean="0">
                <a:solidFill>
                  <a:srgbClr val="000000"/>
                </a:solidFill>
                <a:latin typeface="+mn-lt"/>
                <a:ea typeface="+mn-ea"/>
              </a:rPr>
              <a:t>Prokremeľské</a:t>
            </a:r>
            <a:r>
              <a:rPr lang="sk-SK" sz="1200" b="0" strike="noStrike" dirty="0" smtClean="0">
                <a:solidFill>
                  <a:srgbClr val="000000"/>
                </a:solidFill>
                <a:latin typeface="+mn-lt"/>
                <a:ea typeface="+mn-ea"/>
              </a:rPr>
              <a:t> </a:t>
            </a:r>
            <a:r>
              <a:rPr lang="sk-SK" sz="1200" b="0" strike="noStrike" dirty="0">
                <a:solidFill>
                  <a:srgbClr val="000000"/>
                </a:solidFill>
                <a:latin typeface="+mn-lt"/>
                <a:ea typeface="+mn-ea"/>
              </a:rPr>
              <a:t>médiá šírili viacero zavádzajúcich príbehov o tom, ako EÚ vo veľkom skupuje Remdesivir, ktorý vraj už WHO vyhlásilo za neúčinnú liečbu. V daných reportážach sa tento krok označoval za veľké zlyhanie zdravotnej politiky EÚ a „najväčší škandál celej zdravotnej krízy“. V skutočnosti je podľa WHO miera istoty ich výsledkov nízka a nepreukázalo sa, že by liek Remdesivir nemal </a:t>
            </a:r>
            <a:r>
              <a:rPr lang="sk-SK" sz="1200" b="0" i="1" strike="noStrike" dirty="0">
                <a:solidFill>
                  <a:srgbClr val="000000"/>
                </a:solidFill>
                <a:latin typeface="+mn-lt"/>
                <a:ea typeface="+mn-ea"/>
              </a:rPr>
              <a:t>žiadny</a:t>
            </a:r>
            <a:r>
              <a:rPr lang="sk-SK" sz="1200" b="0" strike="noStrike" dirty="0">
                <a:solidFill>
                  <a:srgbClr val="000000"/>
                </a:solidFill>
                <a:latin typeface="+mn-lt"/>
                <a:ea typeface="+mn-ea"/>
              </a:rPr>
              <a:t> prínos. Odporúčanie je </a:t>
            </a:r>
            <a:r>
              <a:rPr lang="sk-SK" sz="1200" b="0" i="1" strike="noStrike" dirty="0">
                <a:solidFill>
                  <a:srgbClr val="000000"/>
                </a:solidFill>
                <a:latin typeface="+mn-lt"/>
                <a:ea typeface="+mn-ea"/>
              </a:rPr>
              <a:t>podmienečné</a:t>
            </a:r>
            <a:r>
              <a:rPr lang="sk-SK" sz="1200" b="0" strike="noStrike" dirty="0">
                <a:solidFill>
                  <a:srgbClr val="000000"/>
                </a:solidFill>
                <a:latin typeface="+mn-lt"/>
                <a:ea typeface="+mn-ea"/>
              </a:rPr>
              <a:t> – to sa vydáva vtedy, keď sú dôkazy o prínosoch a rizikách určitej intervencie menej isté. </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Túto metódu často </a:t>
            </a:r>
            <a:r>
              <a:rPr lang="sk-SK" sz="1200" b="0" strike="noStrike" dirty="0" smtClean="0">
                <a:solidFill>
                  <a:srgbClr val="000000"/>
                </a:solidFill>
                <a:latin typeface="+mn-lt"/>
                <a:ea typeface="+mn-ea"/>
              </a:rPr>
              <a:t>využívajú ľudia, </a:t>
            </a:r>
            <a:r>
              <a:rPr lang="sk-SK" sz="1200" b="0" strike="noStrike" dirty="0">
                <a:solidFill>
                  <a:srgbClr val="000000"/>
                </a:solidFill>
                <a:latin typeface="+mn-lt"/>
                <a:ea typeface="+mn-ea"/>
              </a:rPr>
              <a:t>ktorí šíria dezinformácie v záujme politického a finančného </a:t>
            </a:r>
            <a:r>
              <a:rPr lang="sk-SK" sz="1200" b="0" strike="noStrike" dirty="0" smtClean="0">
                <a:solidFill>
                  <a:srgbClr val="000000"/>
                </a:solidFill>
                <a:latin typeface="+mn-lt"/>
                <a:ea typeface="+mn-ea"/>
              </a:rPr>
              <a:t>prospechu:</a:t>
            </a:r>
          </a:p>
          <a:p>
            <a:pPr marL="171450" indent="-171450">
              <a:lnSpc>
                <a:spcPct val="100000"/>
              </a:lnSpc>
              <a:buFont typeface="Arial" panose="020B0604020202020204" pitchFamily="34" charset="0"/>
              <a:buChar char="•"/>
              <a:tabLst>
                <a:tab pos="0" algn="l"/>
              </a:tabLst>
            </a:pPr>
            <a:r>
              <a:rPr lang="sk-SK" sz="1200" b="0" strike="noStrike" dirty="0" smtClean="0">
                <a:solidFill>
                  <a:srgbClr val="000000"/>
                </a:solidFill>
                <a:latin typeface="+mn-lt"/>
                <a:ea typeface="+mn-ea"/>
              </a:rPr>
              <a:t>chcú</a:t>
            </a:r>
            <a:r>
              <a:rPr lang="sk-SK" sz="1200" b="0" strike="noStrike" baseline="0" dirty="0" smtClean="0">
                <a:solidFill>
                  <a:srgbClr val="000000"/>
                </a:solidFill>
                <a:latin typeface="+mn-lt"/>
                <a:ea typeface="+mn-ea"/>
              </a:rPr>
              <a:t> získať voličov;</a:t>
            </a:r>
          </a:p>
          <a:p>
            <a:pPr marL="171450" indent="-171450">
              <a:lnSpc>
                <a:spcPct val="100000"/>
              </a:lnSpc>
              <a:buFont typeface="Arial" panose="020B0604020202020204" pitchFamily="34" charset="0"/>
              <a:buChar char="•"/>
              <a:tabLst>
                <a:tab pos="0" algn="l"/>
              </a:tabLst>
            </a:pPr>
            <a:r>
              <a:rPr lang="sk-SK" sz="1200" b="0" strike="noStrike" baseline="0" dirty="0" smtClean="0">
                <a:solidFill>
                  <a:srgbClr val="000000"/>
                </a:solidFill>
                <a:latin typeface="+mn-lt"/>
                <a:ea typeface="+mn-ea"/>
              </a:rPr>
              <a:t>chcú očierniť EÚ a západ </a:t>
            </a:r>
            <a:r>
              <a:rPr lang="sk-SK" sz="1200" b="0" strike="noStrike" dirty="0" smtClean="0">
                <a:solidFill>
                  <a:srgbClr val="000000"/>
                </a:solidFill>
                <a:latin typeface="+mn-lt"/>
                <a:ea typeface="+mn-ea"/>
              </a:rPr>
              <a:t>tým</a:t>
            </a:r>
            <a:r>
              <a:rPr lang="sk-SK" sz="1200" b="0" strike="noStrike" dirty="0">
                <a:solidFill>
                  <a:srgbClr val="000000"/>
                </a:solidFill>
                <a:latin typeface="+mn-lt"/>
                <a:ea typeface="+mn-ea"/>
              </a:rPr>
              <a:t>, že sa ich politiky a hodnoty prezentujú ako </a:t>
            </a:r>
            <a:r>
              <a:rPr lang="sk-SK" sz="1200" b="0" strike="noStrike" dirty="0" smtClean="0">
                <a:solidFill>
                  <a:srgbClr val="000000"/>
                </a:solidFill>
                <a:latin typeface="+mn-lt"/>
                <a:ea typeface="+mn-ea"/>
              </a:rPr>
              <a:t>neúspešné;</a:t>
            </a:r>
          </a:p>
          <a:p>
            <a:pPr marL="171450" indent="-171450">
              <a:lnSpc>
                <a:spcPct val="100000"/>
              </a:lnSpc>
              <a:buFont typeface="Arial" panose="020B0604020202020204" pitchFamily="34" charset="0"/>
              <a:buChar char="•"/>
              <a:tabLst>
                <a:tab pos="0" algn="l"/>
              </a:tabLst>
            </a:pPr>
            <a:r>
              <a:rPr lang="sk-SK" sz="1200" b="0" strike="noStrike" dirty="0" smtClean="0">
                <a:solidFill>
                  <a:srgbClr val="000000"/>
                </a:solidFill>
                <a:latin typeface="+mn-lt"/>
                <a:ea typeface="+mn-ea"/>
              </a:rPr>
              <a:t>chcú</a:t>
            </a:r>
            <a:r>
              <a:rPr lang="sk-SK" sz="1200" b="0" strike="noStrike" baseline="0" dirty="0" smtClean="0">
                <a:solidFill>
                  <a:srgbClr val="000000"/>
                </a:solidFill>
                <a:latin typeface="+mn-lt"/>
                <a:ea typeface="+mn-ea"/>
              </a:rPr>
              <a:t> oslabiť dôveru ľudí </a:t>
            </a:r>
            <a:r>
              <a:rPr lang="sk-SK" sz="1200" b="0" strike="noStrike" dirty="0" smtClean="0">
                <a:solidFill>
                  <a:srgbClr val="000000"/>
                </a:solidFill>
                <a:latin typeface="+mn-lt"/>
                <a:ea typeface="+mn-ea"/>
              </a:rPr>
              <a:t>v štátne </a:t>
            </a:r>
            <a:r>
              <a:rPr lang="sk-SK" sz="1200" b="0" strike="noStrike" dirty="0">
                <a:solidFill>
                  <a:srgbClr val="000000"/>
                </a:solidFill>
                <a:latin typeface="+mn-lt"/>
                <a:ea typeface="+mn-ea"/>
              </a:rPr>
              <a:t>inštitúcie a </a:t>
            </a:r>
            <a:r>
              <a:rPr lang="sk-SK" sz="1200" b="0" strike="noStrike" dirty="0" smtClean="0">
                <a:solidFill>
                  <a:srgbClr val="000000"/>
                </a:solidFill>
                <a:latin typeface="+mn-lt"/>
                <a:ea typeface="+mn-ea"/>
              </a:rPr>
              <a:t>orgány.</a:t>
            </a:r>
          </a:p>
          <a:p>
            <a:pPr marL="171450" indent="-171450">
              <a:lnSpc>
                <a:spcPct val="100000"/>
              </a:lnSpc>
              <a:buFont typeface="Arial" panose="020B0604020202020204" pitchFamily="34" charset="0"/>
              <a:buChar char="•"/>
              <a:tabLst>
                <a:tab pos="0" algn="l"/>
              </a:tabLst>
            </a:pPr>
            <a:endParaRPr lang="sk-SK" sz="1200" b="1" strike="noStrike" dirty="0" smtClean="0">
              <a:solidFill>
                <a:srgbClr val="000000"/>
              </a:solidFill>
              <a:latin typeface="+mn-lt"/>
              <a:ea typeface="+mn-ea"/>
            </a:endParaRPr>
          </a:p>
          <a:p>
            <a:pPr marL="0" indent="0">
              <a:lnSpc>
                <a:spcPct val="100000"/>
              </a:lnSpc>
              <a:buFont typeface="Arial" panose="020B0604020202020204" pitchFamily="34" charset="0"/>
              <a:buNone/>
              <a:tabLst>
                <a:tab pos="0" algn="l"/>
              </a:tabLst>
            </a:pPr>
            <a:r>
              <a:rPr lang="sk-SK" sz="1200" b="1" strike="noStrike" dirty="0" smtClean="0">
                <a:solidFill>
                  <a:srgbClr val="000000"/>
                </a:solidFill>
                <a:latin typeface="+mn-lt"/>
                <a:ea typeface="+mn-ea"/>
              </a:rPr>
              <a:t>Prečo</a:t>
            </a:r>
            <a:r>
              <a:rPr lang="sk-SK" sz="1200" b="1" strike="noStrike" baseline="0" dirty="0" smtClean="0">
                <a:solidFill>
                  <a:srgbClr val="000000"/>
                </a:solidFill>
                <a:latin typeface="+mn-lt"/>
                <a:ea typeface="+mn-ea"/>
              </a:rPr>
              <a:t> je pandémia ideálnou situáciou pre šírenie dezinformácií alebo propagandy?</a:t>
            </a:r>
          </a:p>
          <a:p>
            <a:pPr marL="0" indent="0">
              <a:lnSpc>
                <a:spcPct val="100000"/>
              </a:lnSpc>
              <a:buFont typeface="Arial" panose="020B0604020202020204" pitchFamily="34" charset="0"/>
              <a:buNone/>
              <a:tabLst>
                <a:tab pos="0" algn="l"/>
              </a:tabLst>
            </a:pPr>
            <a:r>
              <a:rPr lang="sk-SK" sz="1200" b="0" strike="noStrike" baseline="0" dirty="0" smtClean="0">
                <a:solidFill>
                  <a:srgbClr val="000000"/>
                </a:solidFill>
                <a:latin typeface="+mn-lt"/>
                <a:ea typeface="+mn-ea"/>
              </a:rPr>
              <a:t>Zdravotná kríza (ako napríklad pandémia Covid-19) spôsobila mnoho neočakávaných udalostí a obmedzení. Neistota spôsobuje u ľudí strach a zvyšuje pocit bezmocnosti. </a:t>
            </a:r>
            <a:r>
              <a:rPr lang="sk-SK" sz="1200" b="0" strike="noStrike" baseline="0" dirty="0" err="1" smtClean="0">
                <a:solidFill>
                  <a:srgbClr val="000000"/>
                </a:solidFill>
                <a:latin typeface="+mn-lt"/>
                <a:ea typeface="+mn-ea"/>
              </a:rPr>
              <a:t>Dezinformátori</a:t>
            </a:r>
            <a:r>
              <a:rPr lang="sk-SK" sz="1200" b="0" strike="noStrike" baseline="0" dirty="0" smtClean="0">
                <a:solidFill>
                  <a:srgbClr val="000000"/>
                </a:solidFill>
                <a:latin typeface="+mn-lt"/>
                <a:ea typeface="+mn-ea"/>
              </a:rPr>
              <a:t> zneužívajú toto prostredie, aby </a:t>
            </a:r>
            <a:r>
              <a:rPr lang="sk-SK" sz="1200" b="0" strike="noStrike" dirty="0" smtClean="0">
                <a:solidFill>
                  <a:srgbClr val="000000"/>
                </a:solidFill>
                <a:latin typeface="+mn-lt"/>
                <a:ea typeface="+mn-ea"/>
              </a:rPr>
              <a:t>do </a:t>
            </a:r>
            <a:r>
              <a:rPr lang="sk-SK" sz="1200" b="0" strike="noStrike" dirty="0">
                <a:solidFill>
                  <a:srgbClr val="000000"/>
                </a:solidFill>
                <a:latin typeface="+mn-lt"/>
                <a:ea typeface="+mn-ea"/>
              </a:rPr>
              <a:t>už beztak neistej situácie ešte viac </a:t>
            </a:r>
            <a:r>
              <a:rPr lang="sk-SK" sz="1200" b="0" strike="noStrike" dirty="0" smtClean="0">
                <a:solidFill>
                  <a:srgbClr val="000000"/>
                </a:solidFill>
                <a:latin typeface="+mn-lt"/>
                <a:ea typeface="+mn-ea"/>
              </a:rPr>
              <a:t>zmätku, </a:t>
            </a:r>
            <a:r>
              <a:rPr lang="sk-SK" sz="1200" b="0" strike="noStrike" dirty="0">
                <a:solidFill>
                  <a:srgbClr val="000000"/>
                </a:solidFill>
                <a:latin typeface="+mn-lt"/>
                <a:ea typeface="+mn-ea"/>
              </a:rPr>
              <a:t>čo často vedie verejnosť k tomu, aby ignorovala usmernenia vnútroštátnych orgánov a vedeckých odborníkov. </a:t>
            </a:r>
            <a:endParaRPr lang="sk-SK" sz="1200" b="0" strike="noStrike" dirty="0" smtClean="0">
              <a:solidFill>
                <a:srgbClr val="000000"/>
              </a:solidFill>
              <a:latin typeface="+mn-lt"/>
              <a:ea typeface="+mn-ea"/>
            </a:endParaRPr>
          </a:p>
          <a:p>
            <a:pPr>
              <a:lnSpc>
                <a:spcPct val="100000"/>
              </a:lnSpc>
              <a:tabLst>
                <a:tab pos="0" algn="l"/>
              </a:tabLst>
            </a:pPr>
            <a:endParaRPr lang="sk-SK" sz="1200" b="0" strike="noStrike" dirty="0" smtClean="0">
              <a:solidFill>
                <a:srgbClr val="000000"/>
              </a:solidFill>
              <a:latin typeface="+mn-lt"/>
              <a:ea typeface="+mn-ea"/>
            </a:endParaRPr>
          </a:p>
          <a:p>
            <a:pPr>
              <a:lnSpc>
                <a:spcPct val="100000"/>
              </a:lnSpc>
              <a:tabLst>
                <a:tab pos="0" algn="l"/>
              </a:tabLst>
            </a:pPr>
            <a:r>
              <a:rPr lang="sk-SK" sz="1200" b="1" strike="noStrike" dirty="0" smtClean="0">
                <a:solidFill>
                  <a:srgbClr val="000000"/>
                </a:solidFill>
                <a:latin typeface="+mn-lt"/>
                <a:ea typeface="+mn-ea"/>
              </a:rPr>
              <a:t>Na šírenie pro-ruskej propagandy</a:t>
            </a:r>
            <a:r>
              <a:rPr lang="sk-SK" sz="1200" b="1" strike="noStrike" baseline="0" dirty="0" smtClean="0">
                <a:solidFill>
                  <a:srgbClr val="000000"/>
                </a:solidFill>
                <a:latin typeface="+mn-lt"/>
                <a:ea typeface="+mn-ea"/>
              </a:rPr>
              <a:t> vynakladajú štátne televízie nemalé financie:</a:t>
            </a:r>
          </a:p>
          <a:p>
            <a:pPr>
              <a:lnSpc>
                <a:spcPct val="100000"/>
              </a:lnSpc>
              <a:tabLst>
                <a:tab pos="0" algn="l"/>
              </a:tabLst>
            </a:pPr>
            <a:r>
              <a:rPr lang="sk-SK" sz="1200" b="0" strike="noStrike" baseline="0" dirty="0" smtClean="0">
                <a:solidFill>
                  <a:srgbClr val="000000"/>
                </a:solidFill>
                <a:latin typeface="+mn-lt"/>
                <a:ea typeface="+mn-ea"/>
              </a:rPr>
              <a:t>V roku 2021 mala štátna televízia RT (</a:t>
            </a:r>
            <a:r>
              <a:rPr lang="sk-SK" sz="1200" b="0" strike="noStrike" baseline="0" dirty="0" err="1" smtClean="0">
                <a:solidFill>
                  <a:srgbClr val="000000"/>
                </a:solidFill>
                <a:latin typeface="+mn-lt"/>
                <a:ea typeface="+mn-ea"/>
              </a:rPr>
              <a:t>Russia</a:t>
            </a:r>
            <a:r>
              <a:rPr lang="sk-SK" sz="1200" b="0" strike="noStrike" baseline="0" dirty="0" smtClean="0">
                <a:solidFill>
                  <a:srgbClr val="000000"/>
                </a:solidFill>
                <a:latin typeface="+mn-lt"/>
                <a:ea typeface="+mn-ea"/>
              </a:rPr>
              <a:t> </a:t>
            </a:r>
            <a:r>
              <a:rPr lang="sk-SK" sz="1200" b="0" strike="noStrike" baseline="0" dirty="0" err="1" smtClean="0">
                <a:solidFill>
                  <a:srgbClr val="000000"/>
                </a:solidFill>
                <a:latin typeface="+mn-lt"/>
                <a:ea typeface="+mn-ea"/>
              </a:rPr>
              <a:t>Today</a:t>
            </a:r>
            <a:r>
              <a:rPr lang="sk-SK" sz="1200" b="0" strike="noStrike" baseline="0" dirty="0" smtClean="0">
                <a:solidFill>
                  <a:srgbClr val="000000"/>
                </a:solidFill>
                <a:latin typeface="+mn-lt"/>
                <a:ea typeface="+mn-ea"/>
              </a:rPr>
              <a:t>) rozpočet vo výške 1,3 miliardy €     -    1 300 000 000 €</a:t>
            </a:r>
          </a:p>
          <a:p>
            <a:pPr>
              <a:lnSpc>
                <a:spcPct val="100000"/>
              </a:lnSpc>
              <a:tabLst>
                <a:tab pos="0" algn="l"/>
              </a:tabLst>
            </a:pPr>
            <a:r>
              <a:rPr lang="sk-SK" sz="1200" b="0" strike="noStrike" baseline="0" dirty="0" smtClean="0">
                <a:solidFill>
                  <a:srgbClr val="000000"/>
                </a:solidFill>
                <a:latin typeface="+mn-lt"/>
                <a:ea typeface="+mn-ea"/>
              </a:rPr>
              <a:t>Pre porovnanie, RTVS (rádiá + TV stanice) mali v tom istom roku rozpočet 147 miliónov €   - 147 000 000 € </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smtClean="0">
                <a:solidFill>
                  <a:srgbClr val="000000"/>
                </a:solidFill>
                <a:latin typeface="+mn-lt"/>
                <a:ea typeface="+mn-ea"/>
              </a:rPr>
              <a:t>Zdroje:</a:t>
            </a:r>
          </a:p>
          <a:p>
            <a:pPr>
              <a:lnSpc>
                <a:spcPct val="100000"/>
              </a:lnSpc>
              <a:tabLst>
                <a:tab pos="0" algn="l"/>
              </a:tabLst>
            </a:pPr>
            <a:r>
              <a:rPr lang="sk-SK" sz="2000" b="0" strike="noStrike" dirty="0" smtClean="0">
                <a:solidFill>
                  <a:srgbClr val="000000"/>
                </a:solidFill>
                <a:latin typeface="+mn-lt"/>
                <a:ea typeface="+mn-ea"/>
              </a:rPr>
              <a:t>https</a:t>
            </a:r>
            <a:r>
              <a:rPr lang="sk-SK" sz="2000" b="0" strike="noStrike" dirty="0">
                <a:solidFill>
                  <a:srgbClr val="000000"/>
                </a:solidFill>
                <a:latin typeface="+mn-lt"/>
                <a:ea typeface="+mn-ea"/>
              </a:rPr>
              <a:t>://www.youtube.com/watch?v=e7jiPDxxx3o&amp;ab_channel=RTFrance</a:t>
            </a:r>
          </a:p>
          <a:p>
            <a:pPr>
              <a:lnSpc>
                <a:spcPct val="100000"/>
              </a:lnSpc>
              <a:tabLst>
                <a:tab pos="0" algn="l"/>
              </a:tabLst>
            </a:pPr>
            <a:r>
              <a:rPr lang="sk-SK"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sk-SK"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50588" y="9377475"/>
            <a:ext cx="2945303" cy="49480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12</a:t>
            </a:fld>
            <a:endParaRPr lang="fr-BE" sz="1200" b="0" strike="noStrike" spc="-1" dirty="0">
              <a:solidFill>
                <a:srgbClr val="000000"/>
              </a:solidFill>
              <a:latin typeface="+mn-lt"/>
              <a:ea typeface="+mn-ea"/>
            </a:endParaRPr>
          </a:p>
        </p:txBody>
      </p:sp>
    </p:spTree>
    <p:extLst>
      <p:ext uri="{BB962C8B-B14F-4D97-AF65-F5344CB8AC3E}">
        <p14:creationId xmlns:p14="http://schemas.microsoft.com/office/powerpoint/2010/main" val="2078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7" name="PlaceHolder 2"/>
          <p:cNvSpPr>
            <a:spLocks noGrp="1"/>
          </p:cNvSpPr>
          <p:nvPr>
            <p:ph type="body"/>
          </p:nvPr>
        </p:nvSpPr>
        <p:spPr>
          <a:xfrm>
            <a:off x="679768" y="4751220"/>
            <a:ext cx="5438140" cy="3887362"/>
          </a:xfrm>
        </p:spPr>
        <p:txBody>
          <a:bodyPr/>
          <a:lstStyle/>
          <a:p>
            <a:pPr marL="216000" indent="-216000" eaLnBrk="1" fontAlgn="auto" hangingPunct="1">
              <a:spcBef>
                <a:spcPts val="0"/>
              </a:spcBef>
              <a:spcAft>
                <a:spcPts val="0"/>
              </a:spcAft>
              <a:defRPr/>
            </a:pPr>
            <a:r>
              <a:rPr lang="sk-SK" baseline="0" dirty="0" smtClean="0"/>
              <a:t>Viete čo je cieľom sociálnych sietí a webových stránok?</a:t>
            </a:r>
          </a:p>
          <a:p>
            <a:pPr marL="216000" indent="-216000" eaLnBrk="1" fontAlgn="auto" hangingPunct="1">
              <a:spcBef>
                <a:spcPts val="0"/>
              </a:spcBef>
              <a:spcAft>
                <a:spcPts val="0"/>
              </a:spcAft>
              <a:defRPr/>
            </a:pPr>
            <a:r>
              <a:rPr lang="sk-SK" b="1" baseline="0" dirty="0" smtClean="0"/>
              <a:t>Udržať si našu pozornosť čo najdlhšie.</a:t>
            </a:r>
          </a:p>
          <a:p>
            <a:pPr marL="216000" indent="-216000" eaLnBrk="1" fontAlgn="auto" hangingPunct="1">
              <a:spcBef>
                <a:spcPts val="0"/>
              </a:spcBef>
              <a:spcAft>
                <a:spcPts val="0"/>
              </a:spcAft>
              <a:defRPr/>
            </a:pPr>
            <a:endParaRPr lang="sk-SK" b="1" baseline="0" dirty="0" smtClean="0"/>
          </a:p>
          <a:p>
            <a:pPr marL="216000" indent="-216000" eaLnBrk="1" fontAlgn="auto" hangingPunct="1">
              <a:spcBef>
                <a:spcPts val="0"/>
              </a:spcBef>
              <a:spcAft>
                <a:spcPts val="0"/>
              </a:spcAft>
              <a:defRPr/>
            </a:pPr>
            <a:r>
              <a:rPr lang="sk-SK" b="0" baseline="0" dirty="0" smtClean="0"/>
              <a:t>Čím dlhší čas strávime pozeraním videa alebo čítaním článku, tým viac reklám vidíme. Viac reklám prináša viac peňazí sociálnej sieti alebo stránke. </a:t>
            </a:r>
          </a:p>
          <a:p>
            <a:pPr marL="216000" indent="-216000" eaLnBrk="1" fontAlgn="auto" hangingPunct="1">
              <a:spcBef>
                <a:spcPts val="0"/>
              </a:spcBef>
              <a:spcAft>
                <a:spcPts val="0"/>
              </a:spcAft>
              <a:defRPr/>
            </a:pPr>
            <a:r>
              <a:rPr lang="sk-SK" b="0" baseline="0" dirty="0" smtClean="0"/>
              <a:t>Tento fenomén nazývame aj </a:t>
            </a:r>
            <a:r>
              <a:rPr lang="sk-SK" b="1" baseline="0" dirty="0" smtClean="0"/>
              <a:t>ekonomikou pozornosti.</a:t>
            </a:r>
          </a:p>
          <a:p>
            <a:pPr marL="216000" indent="-216000" eaLnBrk="1" fontAlgn="auto" hangingPunct="1">
              <a:spcBef>
                <a:spcPts val="0"/>
              </a:spcBef>
              <a:spcAft>
                <a:spcPts val="0"/>
              </a:spcAft>
              <a:defRPr/>
            </a:pPr>
            <a:endParaRPr lang="sk-SK" b="1" baseline="0" dirty="0" smtClean="0">
              <a:solidFill>
                <a:srgbClr val="000000"/>
              </a:solidFill>
            </a:endParaRPr>
          </a:p>
          <a:p>
            <a:pPr marL="216000" indent="-216000" eaLnBrk="1" fontAlgn="auto" hangingPunct="1">
              <a:spcBef>
                <a:spcPts val="0"/>
              </a:spcBef>
              <a:spcAft>
                <a:spcPts val="0"/>
              </a:spcAft>
              <a:defRPr/>
            </a:pPr>
            <a:r>
              <a:rPr lang="sk-SK" b="0" baseline="0" dirty="0" smtClean="0">
                <a:solidFill>
                  <a:srgbClr val="000000"/>
                </a:solidFill>
              </a:rPr>
              <a:t>Propagandisti a šíritelia dezinformácií dobre vedia, koľko času dnes ľudia trávia na internete a aj oni sa snažia „uchmatnúť“ si trošku pozornosti. </a:t>
            </a:r>
          </a:p>
          <a:p>
            <a:pPr marL="216000" indent="-216000" eaLnBrk="1" fontAlgn="auto" hangingPunct="1">
              <a:spcBef>
                <a:spcPts val="0"/>
              </a:spcBef>
              <a:spcAft>
                <a:spcPts val="0"/>
              </a:spcAft>
              <a:defRPr/>
            </a:pPr>
            <a:r>
              <a:rPr lang="sk-SK" b="0" baseline="0" dirty="0" smtClean="0">
                <a:solidFill>
                  <a:srgbClr val="000000"/>
                </a:solidFill>
              </a:rPr>
              <a:t>Snažia sa preto </a:t>
            </a:r>
            <a:r>
              <a:rPr lang="sk-SK" b="1" baseline="0" dirty="0" smtClean="0">
                <a:solidFill>
                  <a:srgbClr val="000000"/>
                </a:solidFill>
              </a:rPr>
              <a:t>ZAPLAVIŤ INFORMAČNÝ PRIESTOR</a:t>
            </a:r>
            <a:r>
              <a:rPr lang="sk-SK" b="0" baseline="0" dirty="0" smtClean="0">
                <a:solidFill>
                  <a:srgbClr val="000000"/>
                </a:solidFill>
              </a:rPr>
              <a:t>: </a:t>
            </a:r>
          </a:p>
          <a:p>
            <a:pPr marL="216000" indent="-216000" eaLnBrk="1" fontAlgn="auto" hangingPunct="1">
              <a:spcBef>
                <a:spcPts val="0"/>
              </a:spcBef>
              <a:spcAft>
                <a:spcPts val="0"/>
              </a:spcAft>
              <a:buFont typeface="Arial" panose="020B0604020202020204" pitchFamily="34" charset="0"/>
              <a:buChar char="•"/>
              <a:defRPr/>
            </a:pPr>
            <a:r>
              <a:rPr lang="sk-SK" b="0" baseline="0" dirty="0" smtClean="0">
                <a:solidFill>
                  <a:srgbClr val="000000"/>
                </a:solidFill>
              </a:rPr>
              <a:t>v informačnom priestore, ktorý je zaplavený rovnako overenými ako aj neoverenými informáciami, sa orientujeme ťažšie;</a:t>
            </a:r>
          </a:p>
          <a:p>
            <a:pPr marL="216000" indent="-216000" eaLnBrk="1" fontAlgn="auto" hangingPunct="1">
              <a:spcBef>
                <a:spcPts val="0"/>
              </a:spcBef>
              <a:spcAft>
                <a:spcPts val="0"/>
              </a:spcAft>
              <a:buFont typeface="Arial" panose="020B0604020202020204" pitchFamily="34" charset="0"/>
              <a:buChar char="•"/>
              <a:defRPr/>
            </a:pPr>
            <a:r>
              <a:rPr lang="sk-SK" b="0" baseline="0" dirty="0" smtClean="0">
                <a:solidFill>
                  <a:srgbClr val="000000"/>
                </a:solidFill>
              </a:rPr>
              <a:t>cieľom je, aby sme  si povedali: „</a:t>
            </a:r>
            <a:r>
              <a:rPr lang="sk-SK" b="0" i="1" baseline="0" dirty="0" smtClean="0">
                <a:solidFill>
                  <a:srgbClr val="000000"/>
                </a:solidFill>
              </a:rPr>
              <a:t>Ja už neviem, komu môžem veriť“ </a:t>
            </a:r>
            <a:r>
              <a:rPr lang="sk-SK" b="0" baseline="0" dirty="0" smtClean="0">
                <a:solidFill>
                  <a:srgbClr val="000000"/>
                </a:solidFill>
              </a:rPr>
              <a:t>alebo </a:t>
            </a:r>
            <a:r>
              <a:rPr lang="sk-SK" b="0" i="1" baseline="0" dirty="0" smtClean="0">
                <a:solidFill>
                  <a:srgbClr val="000000"/>
                </a:solidFill>
              </a:rPr>
              <a:t>„Pravda je niekde uprostred“;</a:t>
            </a:r>
            <a:endParaRPr lang="sk-SK" b="0" i="0" baseline="0" dirty="0" smtClean="0">
              <a:solidFill>
                <a:srgbClr val="000000"/>
              </a:solidFill>
            </a:endParaRP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b="0" baseline="0" dirty="0" err="1" smtClean="0">
                <a:solidFill>
                  <a:srgbClr val="000000"/>
                </a:solidFill>
              </a:rPr>
              <a:t>dezinformátori</a:t>
            </a:r>
            <a:r>
              <a:rPr lang="sk-SK" b="0" baseline="0" dirty="0" smtClean="0">
                <a:solidFill>
                  <a:srgbClr val="000000"/>
                </a:solidFill>
              </a:rPr>
              <a:t> chcú, aby sme pochybovali o tradičných médiách a neverili im.</a:t>
            </a:r>
          </a:p>
          <a:p>
            <a:pPr marL="216000" indent="-216000" eaLnBrk="1" fontAlgn="auto" hangingPunct="1">
              <a:spcBef>
                <a:spcPts val="0"/>
              </a:spcBef>
              <a:spcAft>
                <a:spcPts val="0"/>
              </a:spcAft>
              <a:defRPr/>
            </a:pPr>
            <a:endParaRPr lang="sk-SK" b="0" baseline="0" dirty="0" smtClean="0">
              <a:solidFill>
                <a:srgbClr val="000000"/>
              </a:solidFill>
            </a:endParaRPr>
          </a:p>
          <a:p>
            <a:pPr marL="216000" indent="-216000" eaLnBrk="1" fontAlgn="auto" hangingPunct="1">
              <a:spcBef>
                <a:spcPts val="0"/>
              </a:spcBef>
              <a:spcAft>
                <a:spcPts val="0"/>
              </a:spcAft>
              <a:defRPr/>
            </a:pPr>
            <a:r>
              <a:rPr lang="sk-SK" b="1" dirty="0" smtClean="0">
                <a:solidFill>
                  <a:srgbClr val="000000"/>
                </a:solidFill>
              </a:rPr>
              <a:t>Na</a:t>
            </a:r>
            <a:r>
              <a:rPr lang="sk-SK" b="1" baseline="0" dirty="0" smtClean="0">
                <a:solidFill>
                  <a:srgbClr val="000000"/>
                </a:solidFill>
              </a:rPr>
              <a:t> zaplavenie sociálnych sietí používajú propagandisti niekoľko techník (takzvaný SWAMPED model). </a:t>
            </a:r>
          </a:p>
          <a:p>
            <a:pPr marL="216000" indent="-216000" eaLnBrk="1" fontAlgn="auto" hangingPunct="1">
              <a:spcBef>
                <a:spcPts val="0"/>
              </a:spcBef>
              <a:spcAft>
                <a:spcPts val="0"/>
              </a:spcAft>
              <a:defRPr/>
            </a:pPr>
            <a:r>
              <a:rPr lang="sk-SK" b="0" baseline="0" dirty="0" smtClean="0">
                <a:solidFill>
                  <a:srgbClr val="000000"/>
                </a:solidFill>
              </a:rPr>
              <a:t>Tieto techniky používajú najmä používatelia v komentároch na sociálnych sieťach. </a:t>
            </a:r>
          </a:p>
          <a:p>
            <a:r>
              <a:rPr lang="sk-SK" sz="1200" b="0" kern="1200" dirty="0" smtClean="0">
                <a:solidFill>
                  <a:schemeClr val="tx1"/>
                </a:solidFill>
                <a:effectLst/>
                <a:latin typeface="+mn-lt"/>
                <a:ea typeface="+mn-ea"/>
                <a:cs typeface="+mn-cs"/>
              </a:rPr>
              <a:t>S (</a:t>
            </a:r>
            <a:r>
              <a:rPr lang="sk-SK" sz="1200" b="0" kern="1200" dirty="0" err="1" smtClean="0">
                <a:solidFill>
                  <a:schemeClr val="tx1"/>
                </a:solidFill>
                <a:effectLst/>
                <a:latin typeface="+mn-lt"/>
                <a:ea typeface="+mn-ea"/>
                <a:cs typeface="+mn-cs"/>
              </a:rPr>
              <a:t>Strawmen</a:t>
            </a:r>
            <a:r>
              <a:rPr lang="sk-SK" sz="1200" b="0" kern="1200" dirty="0" smtClean="0">
                <a:solidFill>
                  <a:schemeClr val="tx1"/>
                </a:solidFill>
                <a:effectLst/>
                <a:latin typeface="+mn-lt"/>
                <a:ea typeface="+mn-ea"/>
                <a:cs typeface="+mn-cs"/>
              </a:rPr>
              <a:t>) - Slamený panák: komentujúci napáda názory alebo myšlienky, ktoré osoba v skutočnosti nikdy nevyjadrila.</a:t>
            </a:r>
          </a:p>
          <a:p>
            <a:r>
              <a:rPr lang="sk-SK" sz="1200" b="0" kern="1200" dirty="0" smtClean="0">
                <a:solidFill>
                  <a:schemeClr val="tx1"/>
                </a:solidFill>
                <a:effectLst/>
                <a:latin typeface="+mn-lt"/>
                <a:ea typeface="+mn-ea"/>
                <a:cs typeface="+mn-cs"/>
              </a:rPr>
              <a:t>W (</a:t>
            </a:r>
            <a:r>
              <a:rPr lang="sk-SK" sz="1200" b="0" kern="1200" dirty="0" err="1" smtClean="0">
                <a:solidFill>
                  <a:schemeClr val="tx1"/>
                </a:solidFill>
                <a:effectLst/>
                <a:latin typeface="+mn-lt"/>
                <a:ea typeface="+mn-ea"/>
                <a:cs typeface="+mn-cs"/>
              </a:rPr>
              <a:t>Whataboutism</a:t>
            </a:r>
            <a:r>
              <a:rPr lang="sk-SK" sz="1200" b="0" kern="1200" dirty="0" smtClean="0">
                <a:solidFill>
                  <a:schemeClr val="tx1"/>
                </a:solidFill>
                <a:effectLst/>
                <a:latin typeface="+mn-lt"/>
                <a:ea typeface="+mn-ea"/>
                <a:cs typeface="+mn-cs"/>
              </a:rPr>
              <a:t>) - </a:t>
            </a:r>
            <a:r>
              <a:rPr lang="sk-SK" sz="1200" b="0" kern="1200" dirty="0" err="1" smtClean="0">
                <a:solidFill>
                  <a:schemeClr val="tx1"/>
                </a:solidFill>
                <a:effectLst/>
                <a:latin typeface="+mn-lt"/>
                <a:ea typeface="+mn-ea"/>
                <a:cs typeface="+mn-cs"/>
              </a:rPr>
              <a:t>Ačohentizmus</a:t>
            </a:r>
            <a:r>
              <a:rPr lang="sk-SK" sz="1200" b="0" kern="1200" dirty="0" smtClean="0">
                <a:solidFill>
                  <a:schemeClr val="tx1"/>
                </a:solidFill>
                <a:effectLst/>
                <a:latin typeface="+mn-lt"/>
                <a:ea typeface="+mn-ea"/>
                <a:cs typeface="+mn-cs"/>
              </a:rPr>
              <a:t>: komentujúci odvádza pozornosť od témy diskusie a</a:t>
            </a:r>
            <a:r>
              <a:rPr lang="sk-SK" sz="1200" b="0" kern="1200" baseline="0" dirty="0" smtClean="0">
                <a:solidFill>
                  <a:schemeClr val="tx1"/>
                </a:solidFill>
                <a:effectLst/>
                <a:latin typeface="+mn-lt"/>
                <a:ea typeface="+mn-ea"/>
                <a:cs typeface="+mn-cs"/>
              </a:rPr>
              <a:t> upozorňuje na činy iných, ktoré s témou nesúvisia</a:t>
            </a:r>
            <a:r>
              <a:rPr lang="sk-SK" sz="1200" b="0" kern="1200" dirty="0" smtClean="0">
                <a:solidFill>
                  <a:schemeClr val="tx1"/>
                </a:solidFill>
                <a:effectLst/>
                <a:latin typeface="+mn-lt"/>
                <a:ea typeface="+mn-ea"/>
                <a:cs typeface="+mn-cs"/>
              </a:rPr>
              <a:t>.</a:t>
            </a:r>
          </a:p>
          <a:p>
            <a:r>
              <a:rPr lang="sk-SK" sz="1200" b="0" kern="1200" dirty="0" smtClean="0">
                <a:solidFill>
                  <a:schemeClr val="tx1"/>
                </a:solidFill>
                <a:effectLst/>
                <a:latin typeface="+mn-lt"/>
                <a:ea typeface="+mn-ea"/>
                <a:cs typeface="+mn-cs"/>
              </a:rPr>
              <a:t>A (</a:t>
            </a:r>
            <a:r>
              <a:rPr lang="sk-SK" sz="1200" b="0" kern="1200" dirty="0" err="1" smtClean="0">
                <a:solidFill>
                  <a:schemeClr val="tx1"/>
                </a:solidFill>
                <a:effectLst/>
                <a:latin typeface="+mn-lt"/>
                <a:ea typeface="+mn-ea"/>
                <a:cs typeface="+mn-cs"/>
              </a:rPr>
              <a:t>Attack</a:t>
            </a:r>
            <a:r>
              <a:rPr lang="sk-SK" sz="1200" b="0" kern="1200" dirty="0" smtClean="0">
                <a:solidFill>
                  <a:schemeClr val="tx1"/>
                </a:solidFill>
                <a:effectLst/>
                <a:latin typeface="+mn-lt"/>
                <a:ea typeface="+mn-ea"/>
                <a:cs typeface="+mn-cs"/>
              </a:rPr>
              <a:t>) - Útok: komentujúci používa vulgárny jazyk,</a:t>
            </a:r>
            <a:r>
              <a:rPr lang="sk-SK" sz="1200" b="0" kern="1200" baseline="0" dirty="0" smtClean="0">
                <a:solidFill>
                  <a:schemeClr val="tx1"/>
                </a:solidFill>
                <a:effectLst/>
                <a:latin typeface="+mn-lt"/>
                <a:ea typeface="+mn-ea"/>
                <a:cs typeface="+mn-cs"/>
              </a:rPr>
              <a:t> aby tak odradil </a:t>
            </a:r>
            <a:r>
              <a:rPr lang="sk-SK" sz="1200" b="0" kern="1200" dirty="0" smtClean="0">
                <a:solidFill>
                  <a:schemeClr val="tx1"/>
                </a:solidFill>
                <a:effectLst/>
                <a:latin typeface="+mn-lt"/>
                <a:ea typeface="+mn-ea"/>
                <a:cs typeface="+mn-cs"/>
              </a:rPr>
              <a:t>oponenta od ďalšej diskusie.</a:t>
            </a:r>
          </a:p>
          <a:p>
            <a:r>
              <a:rPr lang="sk-SK" sz="1200" b="0" kern="1200" dirty="0" smtClean="0">
                <a:solidFill>
                  <a:schemeClr val="tx1"/>
                </a:solidFill>
                <a:effectLst/>
                <a:latin typeface="+mn-lt"/>
                <a:ea typeface="+mn-ea"/>
                <a:cs typeface="+mn-cs"/>
              </a:rPr>
              <a:t>M (</a:t>
            </a:r>
            <a:r>
              <a:rPr lang="sk-SK" sz="1200" b="0" kern="1200" dirty="0" err="1" smtClean="0">
                <a:solidFill>
                  <a:schemeClr val="tx1"/>
                </a:solidFill>
                <a:effectLst/>
                <a:latin typeface="+mn-lt"/>
                <a:ea typeface="+mn-ea"/>
                <a:cs typeface="+mn-cs"/>
              </a:rPr>
              <a:t>Mockery</a:t>
            </a:r>
            <a:r>
              <a:rPr lang="sk-SK" sz="1200" b="0" kern="1200" dirty="0" smtClean="0">
                <a:solidFill>
                  <a:schemeClr val="tx1"/>
                </a:solidFill>
                <a:effectLst/>
                <a:latin typeface="+mn-lt"/>
                <a:ea typeface="+mn-ea"/>
                <a:cs typeface="+mn-cs"/>
              </a:rPr>
              <a:t>) - Výsmech: komentujúci používa sarkazmus na zneváženie oponentov.</a:t>
            </a:r>
          </a:p>
          <a:p>
            <a:r>
              <a:rPr lang="sk-SK" sz="1200" b="0" kern="1200" dirty="0" smtClean="0">
                <a:solidFill>
                  <a:schemeClr val="tx1"/>
                </a:solidFill>
                <a:effectLst/>
                <a:latin typeface="+mn-lt"/>
                <a:ea typeface="+mn-ea"/>
                <a:cs typeface="+mn-cs"/>
              </a:rPr>
              <a:t>P (</a:t>
            </a:r>
            <a:r>
              <a:rPr lang="sk-SK" sz="1200" b="0" kern="1200" dirty="0" err="1" smtClean="0">
                <a:solidFill>
                  <a:schemeClr val="tx1"/>
                </a:solidFill>
                <a:effectLst/>
                <a:latin typeface="+mn-lt"/>
                <a:ea typeface="+mn-ea"/>
                <a:cs typeface="+mn-cs"/>
              </a:rPr>
              <a:t>Provocations</a:t>
            </a:r>
            <a:r>
              <a:rPr lang="sk-SK" sz="1200" b="0" kern="1200" dirty="0" smtClean="0">
                <a:solidFill>
                  <a:schemeClr val="tx1"/>
                </a:solidFill>
                <a:effectLst/>
                <a:latin typeface="+mn-lt"/>
                <a:ea typeface="+mn-ea"/>
                <a:cs typeface="+mn-cs"/>
              </a:rPr>
              <a:t>) - Provokácia: komentujúci sa snaží na</a:t>
            </a:r>
            <a:r>
              <a:rPr lang="sk-SK" sz="1200" b="0" kern="1200" baseline="0" dirty="0" smtClean="0">
                <a:solidFill>
                  <a:schemeClr val="tx1"/>
                </a:solidFill>
                <a:effectLst/>
                <a:latin typeface="+mn-lt"/>
                <a:ea typeface="+mn-ea"/>
                <a:cs typeface="+mn-cs"/>
              </a:rPr>
              <a:t> </a:t>
            </a:r>
            <a:r>
              <a:rPr lang="sk-SK" sz="1200" b="0" kern="1200" baseline="0" dirty="0" err="1" smtClean="0">
                <a:solidFill>
                  <a:schemeClr val="tx1"/>
                </a:solidFill>
                <a:effectLst/>
                <a:latin typeface="+mn-lt"/>
                <a:ea typeface="+mn-ea"/>
                <a:cs typeface="+mn-cs"/>
              </a:rPr>
              <a:t>niekoo</a:t>
            </a:r>
            <a:r>
              <a:rPr lang="sk-SK" sz="1200" b="0" kern="1200" baseline="0" dirty="0" smtClean="0">
                <a:solidFill>
                  <a:schemeClr val="tx1"/>
                </a:solidFill>
                <a:effectLst/>
                <a:latin typeface="+mn-lt"/>
                <a:ea typeface="+mn-ea"/>
                <a:cs typeface="+mn-cs"/>
              </a:rPr>
              <a:t> zvaliť vinu - </a:t>
            </a:r>
            <a:r>
              <a:rPr lang="sk-SK" sz="1200" b="0" kern="1200" dirty="0" smtClean="0">
                <a:solidFill>
                  <a:schemeClr val="tx1"/>
                </a:solidFill>
                <a:effectLst/>
                <a:latin typeface="+mn-lt"/>
                <a:ea typeface="+mn-ea"/>
                <a:cs typeface="+mn-cs"/>
              </a:rPr>
              <a:t>kto má z toho úžitok?</a:t>
            </a:r>
          </a:p>
          <a:p>
            <a:r>
              <a:rPr lang="sk-SK" sz="1200" b="0" kern="1200" dirty="0" smtClean="0">
                <a:solidFill>
                  <a:schemeClr val="tx1"/>
                </a:solidFill>
                <a:effectLst/>
                <a:latin typeface="+mn-lt"/>
                <a:ea typeface="+mn-ea"/>
                <a:cs typeface="+mn-cs"/>
              </a:rPr>
              <a:t>E (</a:t>
            </a:r>
            <a:r>
              <a:rPr lang="sk-SK" sz="1200" b="0" kern="1200" dirty="0" err="1" smtClean="0">
                <a:solidFill>
                  <a:schemeClr val="tx1"/>
                </a:solidFill>
                <a:effectLst/>
                <a:latin typeface="+mn-lt"/>
                <a:ea typeface="+mn-ea"/>
                <a:cs typeface="+mn-cs"/>
              </a:rPr>
              <a:t>Exhaust</a:t>
            </a:r>
            <a:r>
              <a:rPr lang="sk-SK" sz="1200" b="0" kern="1200" dirty="0" smtClean="0">
                <a:solidFill>
                  <a:schemeClr val="tx1"/>
                </a:solidFill>
                <a:effectLst/>
                <a:latin typeface="+mn-lt"/>
                <a:ea typeface="+mn-ea"/>
                <a:cs typeface="+mn-cs"/>
              </a:rPr>
              <a:t>) - Unavenie: komentujúci zahltí oponenta podrobnosťami a technickými detailmi</a:t>
            </a:r>
            <a:r>
              <a:rPr lang="sk-SK" sz="1200" b="0" kern="1200" baseline="0" dirty="0" smtClean="0">
                <a:solidFill>
                  <a:schemeClr val="tx1"/>
                </a:solidFill>
                <a:effectLst/>
                <a:latin typeface="+mn-lt"/>
                <a:ea typeface="+mn-ea"/>
                <a:cs typeface="+mn-cs"/>
              </a:rPr>
              <a:t>, aby odviedol pozornosť od dôležitých informácií</a:t>
            </a:r>
            <a:endParaRPr lang="sk-SK" sz="1200" b="0" kern="1200" dirty="0" smtClean="0">
              <a:solidFill>
                <a:schemeClr val="tx1"/>
              </a:solidFill>
              <a:effectLst/>
              <a:latin typeface="+mn-lt"/>
              <a:ea typeface="+mn-ea"/>
              <a:cs typeface="+mn-cs"/>
            </a:endParaRPr>
          </a:p>
          <a:p>
            <a:r>
              <a:rPr lang="sk-SK" sz="1200" b="0" kern="1200" dirty="0" smtClean="0">
                <a:solidFill>
                  <a:schemeClr val="tx1"/>
                </a:solidFill>
                <a:effectLst/>
                <a:latin typeface="+mn-lt"/>
                <a:ea typeface="+mn-ea"/>
                <a:cs typeface="+mn-cs"/>
              </a:rPr>
              <a:t>D (</a:t>
            </a:r>
            <a:r>
              <a:rPr lang="sk-SK" sz="1200" b="0" kern="1200" dirty="0" err="1" smtClean="0">
                <a:solidFill>
                  <a:schemeClr val="tx1"/>
                </a:solidFill>
                <a:effectLst/>
                <a:latin typeface="+mn-lt"/>
                <a:ea typeface="+mn-ea"/>
                <a:cs typeface="+mn-cs"/>
              </a:rPr>
              <a:t>Denial</a:t>
            </a:r>
            <a:r>
              <a:rPr lang="sk-SK" sz="1200" b="0" kern="1200" dirty="0" smtClean="0">
                <a:solidFill>
                  <a:schemeClr val="tx1"/>
                </a:solidFill>
                <a:effectLst/>
                <a:latin typeface="+mn-lt"/>
                <a:ea typeface="+mn-ea"/>
                <a:cs typeface="+mn-cs"/>
              </a:rPr>
              <a:t>) - Popieranie: komentujúci kategoricky</a:t>
            </a:r>
            <a:r>
              <a:rPr lang="sk-SK" sz="1200" b="0" kern="1200" baseline="0" dirty="0" smtClean="0">
                <a:solidFill>
                  <a:schemeClr val="tx1"/>
                </a:solidFill>
                <a:effectLst/>
                <a:latin typeface="+mn-lt"/>
                <a:ea typeface="+mn-ea"/>
                <a:cs typeface="+mn-cs"/>
              </a:rPr>
              <a:t> popiera </a:t>
            </a:r>
            <a:r>
              <a:rPr lang="sk-SK" sz="1200" b="0" kern="1200" dirty="0" smtClean="0">
                <a:solidFill>
                  <a:schemeClr val="tx1"/>
                </a:solidFill>
                <a:effectLst/>
                <a:latin typeface="+mn-lt"/>
                <a:ea typeface="+mn-ea"/>
                <a:cs typeface="+mn-cs"/>
              </a:rPr>
              <a:t>akékoľvek dôkazy</a:t>
            </a:r>
          </a:p>
          <a:p>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Článok k</a:t>
            </a:r>
            <a:r>
              <a:rPr lang="sk-SK" sz="1200" b="1" kern="1200" baseline="0" dirty="0" smtClean="0">
                <a:solidFill>
                  <a:schemeClr val="tx1"/>
                </a:solidFill>
                <a:effectLst/>
                <a:latin typeface="+mn-lt"/>
                <a:ea typeface="+mn-ea"/>
                <a:cs typeface="+mn-cs"/>
              </a:rPr>
              <a:t> modelu </a:t>
            </a:r>
            <a:r>
              <a:rPr lang="sk-SK" sz="1200" b="1" kern="1200" baseline="0" dirty="0" err="1" smtClean="0">
                <a:solidFill>
                  <a:schemeClr val="tx1"/>
                </a:solidFill>
                <a:effectLst/>
                <a:latin typeface="+mn-lt"/>
                <a:ea typeface="+mn-ea"/>
                <a:cs typeface="+mn-cs"/>
              </a:rPr>
              <a:t>Swamped</a:t>
            </a:r>
            <a:r>
              <a:rPr lang="sk-SK" sz="1200" kern="1200" baseline="0" dirty="0" smtClean="0">
                <a:solidFill>
                  <a:schemeClr val="tx1"/>
                </a:solidFill>
                <a:effectLst/>
                <a:latin typeface="+mn-lt"/>
                <a:ea typeface="+mn-ea"/>
                <a:cs typeface="+mn-cs"/>
              </a:rPr>
              <a:t>: https://slovakia.representation.ec.europa.eu/news/prirucka-na-desifrovanie-prokremelskych-dezinformacii-suvisiacich-s-putinovou-vojnou-2022-03-17_sk </a:t>
            </a:r>
          </a:p>
          <a:p>
            <a:r>
              <a:rPr lang="sk-SK" sz="1200" kern="1200" baseline="0" dirty="0" smtClean="0">
                <a:solidFill>
                  <a:schemeClr val="tx1"/>
                </a:solidFill>
                <a:effectLst/>
                <a:latin typeface="+mn-lt"/>
                <a:ea typeface="+mn-ea"/>
                <a:cs typeface="+mn-cs"/>
              </a:rPr>
              <a:t>Na stránke www.euromyty.sk nájdete aj plagát s vysvetlením </a:t>
            </a:r>
            <a:r>
              <a:rPr lang="sk-SK" sz="1200" kern="1200" baseline="0" dirty="0" err="1" smtClean="0">
                <a:solidFill>
                  <a:schemeClr val="tx1"/>
                </a:solidFill>
                <a:effectLst/>
                <a:latin typeface="+mn-lt"/>
                <a:ea typeface="+mn-ea"/>
                <a:cs typeface="+mn-cs"/>
              </a:rPr>
              <a:t>Swamped</a:t>
            </a:r>
            <a:r>
              <a:rPr lang="sk-SK" sz="1200" kern="1200" baseline="0" dirty="0" smtClean="0">
                <a:solidFill>
                  <a:schemeClr val="tx1"/>
                </a:solidFill>
                <a:effectLst/>
                <a:latin typeface="+mn-lt"/>
                <a:ea typeface="+mn-ea"/>
                <a:cs typeface="+mn-cs"/>
              </a:rPr>
              <a:t> modelu.</a:t>
            </a:r>
          </a:p>
        </p:txBody>
      </p:sp>
      <p:sp>
        <p:nvSpPr>
          <p:cNvPr id="698"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5765CD59-C51F-4F93-ABDF-CBE70885D4B4}" type="slidenum">
              <a:rPr lang="fr-BE" sz="1200" spc="-1">
                <a:solidFill>
                  <a:srgbClr val="000000"/>
                </a:solidFill>
                <a:latin typeface="+mn-lt"/>
                <a:ea typeface="+mn-ea"/>
                <a:cs typeface="+mn-cs"/>
              </a:rPr>
              <a:pPr algn="r" eaLnBrk="1" fontAlgn="auto" hangingPunct="1">
                <a:spcBef>
                  <a:spcPts val="0"/>
                </a:spcBef>
                <a:spcAft>
                  <a:spcPts val="0"/>
                </a:spcAft>
                <a:defRPr/>
              </a:pPr>
              <a:t>13</a:t>
            </a:fld>
            <a:endParaRPr lang="fr-BE" sz="1200" spc="-1" dirty="0">
              <a:solidFill>
                <a:srgbClr val="000000"/>
              </a:solidFill>
              <a:latin typeface="+mn-lt"/>
              <a:ea typeface="+mn-ea"/>
              <a:cs typeface="+mn-cs"/>
            </a:endParaRPr>
          </a:p>
        </p:txBody>
      </p:sp>
    </p:spTree>
    <p:extLst>
      <p:ext uri="{BB962C8B-B14F-4D97-AF65-F5344CB8AC3E}">
        <p14:creationId xmlns:p14="http://schemas.microsoft.com/office/powerpoint/2010/main" val="420594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21" name="PlaceHolder 2"/>
          <p:cNvSpPr>
            <a:spLocks noGrp="1"/>
          </p:cNvSpPr>
          <p:nvPr>
            <p:ph type="body"/>
          </p:nvPr>
        </p:nvSpPr>
        <p:spPr>
          <a:xfrm>
            <a:off x="679768" y="4751220"/>
            <a:ext cx="5438140" cy="3887362"/>
          </a:xfrm>
        </p:spPr>
        <p:txBody>
          <a:bodyPr/>
          <a:lstStyle/>
          <a:p>
            <a:pPr marL="216000" indent="-216000" eaLnBrk="1" fontAlgn="auto" hangingPunct="1">
              <a:spcBef>
                <a:spcPts val="0"/>
              </a:spcBef>
              <a:spcAft>
                <a:spcPts val="0"/>
              </a:spcAft>
              <a:defRPr/>
            </a:pPr>
            <a:r>
              <a:rPr lang="sk-SK" sz="2000" dirty="0" smtClean="0"/>
              <a:t>Čo</a:t>
            </a:r>
            <a:r>
              <a:rPr lang="sk-SK" sz="2000" baseline="0" dirty="0" smtClean="0"/>
              <a:t> na nás striehne na sociálnych sieťach?: </a:t>
            </a:r>
          </a:p>
          <a:p>
            <a:pPr marL="216000" indent="-216000" eaLnBrk="1" fontAlgn="auto" hangingPunct="1">
              <a:spcBef>
                <a:spcPts val="0"/>
              </a:spcBef>
              <a:spcAft>
                <a:spcPts val="0"/>
              </a:spcAft>
              <a:defRPr/>
            </a:pPr>
            <a:endParaRPr lang="sk-SK" sz="2000" baseline="0" dirty="0" smtClean="0"/>
          </a:p>
          <a:p>
            <a:pPr marL="216000" indent="-216000" eaLnBrk="1" fontAlgn="auto" hangingPunct="1">
              <a:spcBef>
                <a:spcPts val="0"/>
              </a:spcBef>
              <a:spcAft>
                <a:spcPts val="0"/>
              </a:spcAft>
              <a:defRPr/>
            </a:pPr>
            <a:r>
              <a:rPr lang="sk-SK" sz="2000" dirty="0" smtClean="0"/>
              <a:t>Či </a:t>
            </a:r>
            <a:r>
              <a:rPr lang="sk-SK" sz="2000" dirty="0"/>
              <a:t>už je cieľom šíriteľov konkrétnej dezinformácie politický alebo finančný prospech, </a:t>
            </a:r>
            <a:r>
              <a:rPr lang="sk-SK" sz="2000" b="1" dirty="0"/>
              <a:t>sociálne médiá hrajú obrovskú úlohu </a:t>
            </a:r>
            <a:r>
              <a:rPr lang="sk-SK" sz="2000" b="0" dirty="0"/>
              <a:t>pri podpore </a:t>
            </a:r>
            <a:r>
              <a:rPr lang="sk-SK" sz="2000" dirty="0"/>
              <a:t>alebo zastavení šírenia dezinformácií. </a:t>
            </a:r>
            <a:endParaRPr lang="sk-SK" sz="2000" dirty="0" smtClean="0"/>
          </a:p>
          <a:p>
            <a:pPr marL="216000" indent="-216000" eaLnBrk="1" fontAlgn="auto" hangingPunct="1">
              <a:spcBef>
                <a:spcPts val="0"/>
              </a:spcBef>
              <a:spcAft>
                <a:spcPts val="0"/>
              </a:spcAft>
              <a:defRPr/>
            </a:pPr>
            <a:endParaRPr lang="sk-SK" dirty="0" smtClean="0"/>
          </a:p>
          <a:p>
            <a:pPr marL="216000" indent="-216000" eaLnBrk="1" fontAlgn="auto" hangingPunct="1">
              <a:spcBef>
                <a:spcPts val="0"/>
              </a:spcBef>
              <a:spcAft>
                <a:spcPts val="0"/>
              </a:spcAft>
              <a:defRPr/>
            </a:pPr>
            <a:r>
              <a:rPr lang="sk-SK" b="1" dirty="0" smtClean="0"/>
              <a:t>Obrázky</a:t>
            </a:r>
            <a:r>
              <a:rPr lang="sk-SK" b="1" baseline="0" dirty="0" smtClean="0"/>
              <a:t> 1, 2: </a:t>
            </a:r>
          </a:p>
          <a:p>
            <a:pPr marL="216000" indent="-216000" eaLnBrk="1" fontAlgn="auto" hangingPunct="1">
              <a:spcBef>
                <a:spcPts val="0"/>
              </a:spcBef>
              <a:spcAft>
                <a:spcPts val="0"/>
              </a:spcAft>
              <a:defRPr/>
            </a:pPr>
            <a:r>
              <a:rPr lang="sk-SK" b="0" baseline="0" dirty="0" smtClean="0"/>
              <a:t>So zmenou politickej situácie sa menia aj zamerania skupín na sociálnych sieťach. Po začiatku ruskej invázie na Ukrajinu mnoho </a:t>
            </a:r>
            <a:r>
              <a:rPr lang="sk-SK" b="0" baseline="0" dirty="0" err="1" smtClean="0"/>
              <a:t>facebookových</a:t>
            </a:r>
            <a:r>
              <a:rPr lang="sk-SK" b="0" baseline="0" dirty="0" smtClean="0"/>
              <a:t> zmenilo svoje zameranie. </a:t>
            </a:r>
          </a:p>
          <a:p>
            <a:pPr marL="216000" indent="-216000" eaLnBrk="1" fontAlgn="auto" hangingPunct="1">
              <a:spcBef>
                <a:spcPts val="0"/>
              </a:spcBef>
              <a:spcAft>
                <a:spcPts val="0"/>
              </a:spcAft>
              <a:defRPr/>
            </a:pPr>
            <a:r>
              <a:rPr lang="sk-SK" b="0" baseline="0" dirty="0" smtClean="0"/>
              <a:t>Zo stránky Neočkovaní sa stala stránka UA </a:t>
            </a:r>
            <a:r>
              <a:rPr lang="sk-SK" b="0" baseline="0" dirty="0" err="1" smtClean="0"/>
              <a:t>vs</a:t>
            </a:r>
            <a:r>
              <a:rPr lang="sk-SK" b="0" baseline="0" dirty="0" smtClean="0"/>
              <a:t>. RU</a:t>
            </a:r>
          </a:p>
          <a:p>
            <a:pPr marL="216000" indent="-216000" eaLnBrk="1" fontAlgn="auto" hangingPunct="1">
              <a:spcBef>
                <a:spcPts val="0"/>
              </a:spcBef>
              <a:spcAft>
                <a:spcPts val="0"/>
              </a:spcAft>
              <a:defRPr/>
            </a:pPr>
            <a:r>
              <a:rPr lang="sk-SK" b="0" baseline="0" dirty="0" smtClean="0"/>
              <a:t>Zo stránky Koronavírus Covid-19 sa stala stránka Vojna na Ukrajine</a:t>
            </a:r>
          </a:p>
          <a:p>
            <a:pPr marL="216000" indent="-216000" eaLnBrk="1" fontAlgn="auto" hangingPunct="1">
              <a:spcBef>
                <a:spcPts val="0"/>
              </a:spcBef>
              <a:spcAft>
                <a:spcPts val="0"/>
              </a:spcAft>
              <a:defRPr/>
            </a:pPr>
            <a:r>
              <a:rPr lang="sk-SK" b="0" baseline="0" dirty="0" smtClean="0"/>
              <a:t>Viete prečo? </a:t>
            </a:r>
          </a:p>
          <a:p>
            <a:pPr marL="216000" indent="-216000" eaLnBrk="1" fontAlgn="auto" hangingPunct="1">
              <a:spcBef>
                <a:spcPts val="0"/>
              </a:spcBef>
              <a:spcAft>
                <a:spcPts val="0"/>
              </a:spcAft>
              <a:defRPr/>
            </a:pPr>
            <a:endParaRPr lang="sk-SK" b="0" baseline="0" dirty="0" smtClean="0"/>
          </a:p>
          <a:p>
            <a:pPr marL="216000" indent="-216000" eaLnBrk="1" fontAlgn="auto" hangingPunct="1">
              <a:spcBef>
                <a:spcPts val="0"/>
              </a:spcBef>
              <a:spcAft>
                <a:spcPts val="0"/>
              </a:spcAft>
              <a:defRPr/>
            </a:pPr>
            <a:r>
              <a:rPr lang="sk-SK" b="0" baseline="0" dirty="0" smtClean="0"/>
              <a:t>Opäť kvôli tomu, aby si stránky udržali pozornosť svojich fanúšikov (a spomínaný zisk z reklám). Stránky zmenili svoje zameranie, aby boli aktuálnejšie.</a:t>
            </a:r>
          </a:p>
          <a:p>
            <a:pPr marL="216000" indent="-216000" eaLnBrk="1" fontAlgn="auto" hangingPunct="1">
              <a:spcBef>
                <a:spcPts val="0"/>
              </a:spcBef>
              <a:spcAft>
                <a:spcPts val="0"/>
              </a:spcAft>
              <a:defRPr/>
            </a:pPr>
            <a:r>
              <a:rPr lang="sk-SK" b="0" baseline="0" dirty="0" smtClean="0"/>
              <a:t>Stoja za takýmito stránkami odborníci?</a:t>
            </a:r>
          </a:p>
          <a:p>
            <a:pPr marL="216000" indent="-216000" eaLnBrk="1" fontAlgn="auto" hangingPunct="1">
              <a:spcBef>
                <a:spcPts val="0"/>
              </a:spcBef>
              <a:spcAft>
                <a:spcPts val="0"/>
              </a:spcAft>
              <a:defRPr/>
            </a:pPr>
            <a:endParaRPr lang="sk-SK" b="0" baseline="0" dirty="0" smtClean="0"/>
          </a:p>
          <a:p>
            <a:pPr marL="216000" indent="-216000" eaLnBrk="1" fontAlgn="auto" hangingPunct="1">
              <a:spcBef>
                <a:spcPts val="0"/>
              </a:spcBef>
              <a:spcAft>
                <a:spcPts val="0"/>
              </a:spcAft>
              <a:defRPr/>
            </a:pPr>
            <a:r>
              <a:rPr lang="sk-SK" b="1" baseline="0" dirty="0" smtClean="0"/>
              <a:t>Obrázok 3: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sk-SK" sz="1200" dirty="0" smtClean="0"/>
              <a:t>Mazanie kritických komentárov na sociálnych sieťach je častým spôsobom, ako predstierať 100 % podporu pod svojimi príspevkami.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sk-SK" sz="1200" dirty="0" smtClean="0"/>
              <a:t>Nepovažujme preto diskusie na sociálnych sieťach</a:t>
            </a:r>
            <a:r>
              <a:rPr lang="sk-SK" sz="1200" baseline="0" dirty="0" smtClean="0"/>
              <a:t> za vyvážené a smerodajné. Na </a:t>
            </a:r>
            <a:r>
              <a:rPr lang="sk-SK" sz="1200" baseline="0" dirty="0" err="1" smtClean="0"/>
              <a:t>fanúšikovskej</a:t>
            </a:r>
            <a:r>
              <a:rPr lang="sk-SK" sz="1200" baseline="0" dirty="0" smtClean="0"/>
              <a:t> stránke politika alebo verejnej osobnosti sa stretávajú najmä jeho fanúšikovia. V prípade, že administrátor vymazáva kritické komentáre, neexistuje na </a:t>
            </a:r>
            <a:r>
              <a:rPr lang="sk-SK" sz="1200" baseline="0" dirty="0" err="1" smtClean="0"/>
              <a:t>fanúšikovskej</a:t>
            </a:r>
            <a:r>
              <a:rPr lang="sk-SK" sz="1200" baseline="0" dirty="0" smtClean="0"/>
              <a:t> stránke priestor na otvorenú diskusiu. </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sk-SK" sz="1200" baseline="0" dirty="0" smtClean="0"/>
          </a:p>
          <a:p>
            <a:pPr marL="216000" marR="0" lvl="0" indent="-216000" algn="l" defTabSz="914400" rtl="0" eaLnBrk="1" fontAlgn="auto" latinLnBrk="0" hangingPunct="1">
              <a:lnSpc>
                <a:spcPct val="100000"/>
              </a:lnSpc>
              <a:spcBef>
                <a:spcPts val="0"/>
              </a:spcBef>
              <a:spcAft>
                <a:spcPts val="0"/>
              </a:spcAft>
              <a:buClrTx/>
              <a:buSzTx/>
              <a:buFontTx/>
              <a:buNone/>
              <a:tabLst/>
              <a:defRPr/>
            </a:pPr>
            <a:r>
              <a:rPr lang="sk-SK" sz="1200" b="1" baseline="0" dirty="0" smtClean="0"/>
              <a:t>Obrázok 4,5 : </a:t>
            </a:r>
            <a:r>
              <a:rPr lang="sk-SK" sz="1200" b="1" baseline="0" dirty="0" err="1" smtClean="0"/>
              <a:t>Clickbait</a:t>
            </a:r>
            <a:r>
              <a:rPr lang="sk-SK" sz="1200" b="1" baseline="0" dirty="0" smtClean="0"/>
              <a:t> – návnada – </a:t>
            </a:r>
            <a:r>
              <a:rPr lang="sk-SK" sz="1200" b="0" baseline="0" dirty="0" smtClean="0"/>
              <a:t>Zavádzajúca informácia, ktorá nabáda používateľov internetu, aby klikli na reklamu. Cieľom je získanie „</a:t>
            </a:r>
            <a:r>
              <a:rPr lang="sk-SK" sz="1200" b="0" baseline="0" dirty="0" err="1" smtClean="0"/>
              <a:t>klikov“a</a:t>
            </a:r>
            <a:r>
              <a:rPr lang="sk-SK" sz="1200" b="0" baseline="0" dirty="0" smtClean="0"/>
              <a:t> následné šírenie reklamy.</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sk-SK" sz="1200" b="0" baseline="0" dirty="0" smtClean="0"/>
              <a:t>Rovnakú techniku používajú bulvárne médiá alebo známi </a:t>
            </a:r>
            <a:r>
              <a:rPr lang="sk-SK" sz="1200" b="0" baseline="0" dirty="0" err="1" smtClean="0"/>
              <a:t>YouTuberi</a:t>
            </a:r>
            <a:r>
              <a:rPr lang="sk-SK" sz="1200" b="0" baseline="0" dirty="0" smtClean="0"/>
              <a:t>, ktorí zverenia lákavý a zaujímavý titulok. Cieľom je opäť pozornosť a získanie čo najväčšieho počtu kliknutí, čo prispeje k tomu, že príspevok sa môže stať </a:t>
            </a:r>
            <a:r>
              <a:rPr lang="sk-SK" sz="1200" b="0" baseline="0" dirty="0" err="1" smtClean="0"/>
              <a:t>virálnym</a:t>
            </a:r>
            <a:r>
              <a:rPr lang="sk-SK" sz="1200" b="0" baseline="0" dirty="0" smtClean="0"/>
              <a:t>. </a:t>
            </a:r>
            <a:endParaRPr lang="sk-SK" sz="1200" b="1" dirty="0" smtClean="0"/>
          </a:p>
          <a:p>
            <a:pPr marL="216000" indent="-216000" eaLnBrk="1" fontAlgn="auto" hangingPunct="1">
              <a:spcBef>
                <a:spcPts val="0"/>
              </a:spcBef>
              <a:spcAft>
                <a:spcPts val="0"/>
              </a:spcAft>
              <a:defRPr/>
            </a:pPr>
            <a:endParaRPr lang="sk-SK" dirty="0" smtClean="0"/>
          </a:p>
          <a:p>
            <a:pPr marL="216000" indent="-216000" eaLnBrk="1" fontAlgn="auto" hangingPunct="1">
              <a:spcBef>
                <a:spcPts val="0"/>
              </a:spcBef>
              <a:spcAft>
                <a:spcPts val="0"/>
              </a:spcAft>
              <a:defRPr/>
            </a:pPr>
            <a:r>
              <a:rPr lang="sk-SK" b="1" dirty="0" smtClean="0"/>
              <a:t>Ďalšie</a:t>
            </a:r>
            <a:r>
              <a:rPr lang="sk-SK" b="1" baseline="0" dirty="0" smtClean="0"/>
              <a:t> fenomény zo sveta sociálnych sietí: </a:t>
            </a:r>
          </a:p>
          <a:p>
            <a:pPr marL="216000" indent="-216000" eaLnBrk="1" fontAlgn="auto" hangingPunct="1">
              <a:spcBef>
                <a:spcPts val="0"/>
              </a:spcBef>
              <a:spcAft>
                <a:spcPts val="0"/>
              </a:spcAft>
              <a:defRPr/>
            </a:pPr>
            <a:r>
              <a:rPr lang="sk-SK" sz="2000" b="1" baseline="0" dirty="0" err="1" smtClean="0"/>
              <a:t>Hoaxy</a:t>
            </a:r>
            <a:r>
              <a:rPr lang="sk-SK" sz="2000" b="1" baseline="0" dirty="0" smtClean="0"/>
              <a:t>: </a:t>
            </a:r>
            <a:r>
              <a:rPr lang="sk-SK" sz="2000" b="0" baseline="0" dirty="0" smtClean="0"/>
              <a:t>sú správy, často falošné, ktoré nabádajú ľudí k ďalšiemu šíreniu. „</a:t>
            </a:r>
            <a:r>
              <a:rPr lang="sk-SK" sz="2000" b="0" i="1" baseline="0" dirty="0" smtClean="0"/>
              <a:t>Ak budete zdieľať túto správu, môžete vyhrať iPhone“ </a:t>
            </a:r>
            <a:r>
              <a:rPr lang="sk-SK" sz="2000" b="0" i="0" baseline="0" dirty="0" smtClean="0"/>
              <a:t>alebo </a:t>
            </a:r>
            <a:r>
              <a:rPr lang="sk-SK" sz="2000" b="0" i="1" baseline="0" dirty="0" smtClean="0"/>
              <a:t>„pošlite tento príspevok všetkým známym, skôr ako ho zmažú“</a:t>
            </a:r>
            <a:endParaRPr lang="sk-SK" sz="2000" b="1" i="1" baseline="0" dirty="0" smtClean="0"/>
          </a:p>
          <a:p>
            <a:pPr marL="216000" indent="-216000" eaLnBrk="1" fontAlgn="auto" hangingPunct="1">
              <a:spcBef>
                <a:spcPts val="0"/>
              </a:spcBef>
              <a:spcAft>
                <a:spcPts val="0"/>
              </a:spcAft>
              <a:defRPr/>
            </a:pPr>
            <a:r>
              <a:rPr lang="sk-SK" sz="2000" b="1" baseline="0" dirty="0" err="1" smtClean="0"/>
              <a:t>Mimokontextové</a:t>
            </a:r>
            <a:r>
              <a:rPr lang="sk-SK" sz="2000" b="1" baseline="0" dirty="0" smtClean="0"/>
              <a:t> obrázky: </a:t>
            </a:r>
            <a:r>
              <a:rPr lang="sk-SK" sz="2000" dirty="0" smtClean="0"/>
              <a:t>veľmi bežnou technikou dezinformovania je recyklácia staršieho obrázku (často šokujúceho) a použijú</a:t>
            </a:r>
            <a:r>
              <a:rPr lang="sk-SK" sz="2000" baseline="0" dirty="0" smtClean="0"/>
              <a:t> ho k udalosti, ktorá vôbec nesúvisí s textom, poprípade dokresľuje negatívnu emóciu, ktorú má článok vyvolať.</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sk-SK" sz="2000" b="1" dirty="0" smtClean="0"/>
              <a:t>DEEP FAKE: </a:t>
            </a:r>
            <a:r>
              <a:rPr lang="sk-SK" sz="2000" dirty="0" smtClean="0"/>
              <a:t>príklad v ďalšom slide</a:t>
            </a:r>
          </a:p>
          <a:p>
            <a:pPr marL="216000" indent="-216000" eaLnBrk="1" fontAlgn="auto" hangingPunct="1">
              <a:spcBef>
                <a:spcPts val="0"/>
              </a:spcBef>
              <a:spcAft>
                <a:spcPts val="0"/>
              </a:spcAft>
              <a:defRPr/>
            </a:pPr>
            <a:endParaRPr lang="sk-SK" sz="2000" dirty="0" smtClean="0"/>
          </a:p>
          <a:p>
            <a:pPr marL="360" eaLnBrk="1" fontAlgn="auto" hangingPunct="1">
              <a:spcBef>
                <a:spcPts val="0"/>
              </a:spcBef>
              <a:spcAft>
                <a:spcPts val="0"/>
              </a:spcAft>
              <a:buClr>
                <a:srgbClr val="000000"/>
              </a:buClr>
              <a:buFont typeface="StarSymbol"/>
              <a:buNone/>
              <a:defRPr/>
            </a:pPr>
            <a:endParaRPr lang="sk-SK" sz="2000" dirty="0" smtClean="0"/>
          </a:p>
          <a:p>
            <a:pPr eaLnBrk="1" fontAlgn="auto" hangingPunct="1">
              <a:spcBef>
                <a:spcPts val="0"/>
              </a:spcBef>
              <a:spcAft>
                <a:spcPts val="0"/>
              </a:spcAft>
              <a:defRPr/>
            </a:pPr>
            <a:r>
              <a:rPr lang="sk-SK" sz="2000" dirty="0" smtClean="0"/>
              <a:t>TIKTOK: </a:t>
            </a:r>
            <a:r>
              <a:rPr lang="fr-BE" dirty="0" err="1" smtClean="0"/>
              <a:t>TikTok</a:t>
            </a:r>
            <a:r>
              <a:rPr lang="fr-BE" dirty="0" smtClean="0"/>
              <a:t> </a:t>
            </a:r>
            <a:r>
              <a:rPr lang="fr-BE" dirty="0" err="1" smtClean="0"/>
              <a:t>funguje</a:t>
            </a:r>
            <a:r>
              <a:rPr lang="fr-BE" dirty="0" smtClean="0"/>
              <a:t> na </a:t>
            </a:r>
            <a:r>
              <a:rPr lang="fr-BE" dirty="0" err="1" smtClean="0"/>
              <a:t>princípe</a:t>
            </a:r>
            <a:r>
              <a:rPr lang="fr-BE" dirty="0" smtClean="0"/>
              <a:t> Content </a:t>
            </a:r>
            <a:r>
              <a:rPr lang="fr-BE" dirty="0" err="1" smtClean="0"/>
              <a:t>Graphu</a:t>
            </a:r>
            <a:r>
              <a:rPr lang="fr-BE" dirty="0" smtClean="0"/>
              <a:t> – </a:t>
            </a:r>
            <a:r>
              <a:rPr lang="fr-BE" dirty="0" err="1" smtClean="0"/>
              <a:t>teda</a:t>
            </a:r>
            <a:r>
              <a:rPr lang="fr-BE" dirty="0" smtClean="0"/>
              <a:t> </a:t>
            </a:r>
            <a:r>
              <a:rPr lang="fr-BE" dirty="0" err="1" smtClean="0"/>
              <a:t>neukazuje</a:t>
            </a:r>
            <a:r>
              <a:rPr lang="fr-BE" dirty="0" smtClean="0"/>
              <a:t> </a:t>
            </a:r>
            <a:r>
              <a:rPr lang="fr-BE" dirty="0" err="1" smtClean="0"/>
              <a:t>vám</a:t>
            </a:r>
            <a:r>
              <a:rPr lang="fr-BE" dirty="0" smtClean="0"/>
              <a:t> </a:t>
            </a:r>
            <a:r>
              <a:rPr lang="fr-BE" dirty="0" err="1" smtClean="0"/>
              <a:t>len</a:t>
            </a:r>
            <a:r>
              <a:rPr lang="fr-BE" dirty="0" smtClean="0"/>
              <a:t> </a:t>
            </a:r>
            <a:r>
              <a:rPr lang="fr-BE" dirty="0" err="1" smtClean="0"/>
              <a:t>videá</a:t>
            </a:r>
            <a:r>
              <a:rPr lang="fr-BE" dirty="0" smtClean="0"/>
              <a:t> </a:t>
            </a:r>
            <a:r>
              <a:rPr lang="fr-BE" dirty="0" err="1" smtClean="0"/>
              <a:t>kanálov</a:t>
            </a:r>
            <a:r>
              <a:rPr lang="fr-BE" dirty="0" smtClean="0"/>
              <a:t>, </a:t>
            </a:r>
            <a:r>
              <a:rPr lang="fr-BE" dirty="0" err="1" smtClean="0"/>
              <a:t>ktoré</a:t>
            </a:r>
            <a:r>
              <a:rPr lang="fr-BE" dirty="0" smtClean="0"/>
              <a:t> </a:t>
            </a:r>
            <a:r>
              <a:rPr lang="fr-BE" dirty="0" err="1" smtClean="0"/>
              <a:t>sledujete</a:t>
            </a:r>
            <a:r>
              <a:rPr lang="fr-BE" dirty="0" smtClean="0"/>
              <a:t>, </a:t>
            </a:r>
            <a:r>
              <a:rPr lang="fr-BE" b="1" dirty="0" smtClean="0"/>
              <a:t>ale </a:t>
            </a:r>
            <a:r>
              <a:rPr lang="fr-BE" b="1" dirty="0" err="1" smtClean="0"/>
              <a:t>obsah</a:t>
            </a:r>
            <a:r>
              <a:rPr lang="fr-BE" b="1" dirty="0" smtClean="0"/>
              <a:t>, </a:t>
            </a:r>
            <a:r>
              <a:rPr lang="fr-BE" b="1" dirty="0" err="1" smtClean="0"/>
              <a:t>ktorý</a:t>
            </a:r>
            <a:r>
              <a:rPr lang="fr-BE" b="1" dirty="0" smtClean="0"/>
              <a:t> sa </a:t>
            </a:r>
            <a:r>
              <a:rPr lang="fr-BE" b="1" dirty="0" err="1" smtClean="0"/>
              <a:t>najviac</a:t>
            </a:r>
            <a:r>
              <a:rPr lang="fr-BE" b="1" dirty="0" smtClean="0"/>
              <a:t> </a:t>
            </a:r>
            <a:r>
              <a:rPr lang="fr-BE" b="1" dirty="0" err="1" smtClean="0"/>
              <a:t>podobá</a:t>
            </a:r>
            <a:r>
              <a:rPr lang="fr-BE" b="1" dirty="0" smtClean="0"/>
              <a:t> </a:t>
            </a:r>
            <a:r>
              <a:rPr lang="fr-BE" b="1" dirty="0" err="1" smtClean="0"/>
              <a:t>obsahu</a:t>
            </a:r>
            <a:r>
              <a:rPr lang="fr-BE" b="1" dirty="0" smtClean="0"/>
              <a:t>, </a:t>
            </a:r>
            <a:r>
              <a:rPr lang="fr-BE" b="1" dirty="0" err="1" smtClean="0"/>
              <a:t>ktorý</a:t>
            </a:r>
            <a:r>
              <a:rPr lang="fr-BE" b="1" dirty="0" smtClean="0"/>
              <a:t> </a:t>
            </a:r>
            <a:r>
              <a:rPr lang="fr-BE" b="1" dirty="0" err="1" smtClean="0"/>
              <a:t>vás</a:t>
            </a:r>
            <a:r>
              <a:rPr lang="fr-BE" b="1" dirty="0" smtClean="0"/>
              <a:t> </a:t>
            </a:r>
            <a:r>
              <a:rPr lang="fr-BE" b="1" dirty="0" err="1" smtClean="0"/>
              <a:t>zaujal</a:t>
            </a:r>
            <a:r>
              <a:rPr lang="fr-BE" dirty="0" smtClean="0"/>
              <a:t>. </a:t>
            </a:r>
            <a:r>
              <a:rPr lang="fr-BE" dirty="0" err="1" smtClean="0"/>
              <a:t>Teda</a:t>
            </a:r>
            <a:r>
              <a:rPr lang="fr-BE" dirty="0" smtClean="0"/>
              <a:t> </a:t>
            </a:r>
            <a:r>
              <a:rPr lang="fr-BE" dirty="0" err="1" smtClean="0"/>
              <a:t>stačí</a:t>
            </a:r>
            <a:r>
              <a:rPr lang="fr-BE" dirty="0" smtClean="0"/>
              <a:t>, </a:t>
            </a:r>
            <a:r>
              <a:rPr lang="fr-BE" dirty="0" err="1" smtClean="0"/>
              <a:t>aby</a:t>
            </a:r>
            <a:r>
              <a:rPr lang="fr-BE" dirty="0" smtClean="0"/>
              <a:t> </a:t>
            </a:r>
            <a:r>
              <a:rPr lang="fr-BE" dirty="0" err="1" smtClean="0"/>
              <a:t>ste</a:t>
            </a:r>
            <a:r>
              <a:rPr lang="fr-BE" dirty="0" smtClean="0"/>
              <a:t> si </a:t>
            </a:r>
            <a:r>
              <a:rPr lang="fr-BE" dirty="0" err="1" smtClean="0"/>
              <a:t>pozreli</a:t>
            </a:r>
            <a:r>
              <a:rPr lang="fr-BE" dirty="0" smtClean="0"/>
              <a:t> </a:t>
            </a:r>
            <a:r>
              <a:rPr lang="sk-SK" dirty="0" smtClean="0"/>
              <a:t>niekoľko</a:t>
            </a:r>
            <a:r>
              <a:rPr lang="fr-BE" dirty="0" smtClean="0"/>
              <a:t> </a:t>
            </a:r>
            <a:r>
              <a:rPr lang="fr-BE" dirty="0" err="1" smtClean="0"/>
              <a:t>dezinfo</a:t>
            </a:r>
            <a:r>
              <a:rPr lang="sk-SK" dirty="0" err="1" smtClean="0"/>
              <a:t>rmačných</a:t>
            </a:r>
            <a:r>
              <a:rPr lang="fr-BE" dirty="0" smtClean="0"/>
              <a:t> </a:t>
            </a:r>
            <a:r>
              <a:rPr lang="fr-BE" dirty="0" err="1" smtClean="0"/>
              <a:t>videí</a:t>
            </a:r>
            <a:r>
              <a:rPr lang="fr-BE" dirty="0" smtClean="0"/>
              <a:t> a </a:t>
            </a:r>
            <a:r>
              <a:rPr lang="fr-BE" b="1" dirty="0" err="1" smtClean="0"/>
              <a:t>od</a:t>
            </a:r>
            <a:r>
              <a:rPr lang="fr-BE" b="1" dirty="0" smtClean="0"/>
              <a:t> </a:t>
            </a:r>
            <a:r>
              <a:rPr lang="fr-BE" b="1" dirty="0" err="1" smtClean="0"/>
              <a:t>toho</a:t>
            </a:r>
            <a:r>
              <a:rPr lang="fr-BE" b="1" dirty="0" smtClean="0"/>
              <a:t> </a:t>
            </a:r>
            <a:r>
              <a:rPr lang="fr-BE" b="1" dirty="0" err="1" smtClean="0"/>
              <a:t>momentu</a:t>
            </a:r>
            <a:r>
              <a:rPr lang="fr-BE" b="1" dirty="0" smtClean="0"/>
              <a:t> </a:t>
            </a:r>
            <a:r>
              <a:rPr lang="fr-BE" b="1" dirty="0" err="1" smtClean="0"/>
              <a:t>ste</a:t>
            </a:r>
            <a:r>
              <a:rPr lang="fr-BE" b="1" dirty="0" smtClean="0"/>
              <a:t> </a:t>
            </a:r>
            <a:r>
              <a:rPr lang="fr-BE" b="1" dirty="0" err="1" smtClean="0"/>
              <a:t>takmer</a:t>
            </a:r>
            <a:r>
              <a:rPr lang="fr-BE" b="1" dirty="0" smtClean="0"/>
              <a:t> </a:t>
            </a:r>
            <a:r>
              <a:rPr lang="fr-BE" b="1" dirty="0" err="1" smtClean="0"/>
              <a:t>uväznen</a:t>
            </a:r>
            <a:r>
              <a:rPr lang="sk-SK" b="1" dirty="0" smtClean="0"/>
              <a:t>í</a:t>
            </a:r>
            <a:r>
              <a:rPr lang="fr-BE" b="1" dirty="0" smtClean="0"/>
              <a:t> v </a:t>
            </a:r>
            <a:r>
              <a:rPr lang="fr-BE" b="1" dirty="0" err="1" smtClean="0"/>
              <a:t>propagandistickej</a:t>
            </a:r>
            <a:r>
              <a:rPr lang="fr-BE" b="1" dirty="0" smtClean="0"/>
              <a:t> </a:t>
            </a:r>
            <a:r>
              <a:rPr lang="fr-BE" b="1" dirty="0" err="1" smtClean="0"/>
              <a:t>bubline</a:t>
            </a:r>
            <a:r>
              <a:rPr lang="fr-BE" b="1" dirty="0" smtClean="0"/>
              <a:t>.</a:t>
            </a:r>
            <a:endParaRPr lang="sk-SK" dirty="0" smtClean="0"/>
          </a:p>
          <a:p>
            <a:pPr eaLnBrk="1" fontAlgn="auto" hangingPunct="1">
              <a:spcBef>
                <a:spcPts val="0"/>
              </a:spcBef>
              <a:spcAft>
                <a:spcPts val="0"/>
              </a:spcAft>
              <a:defRPr/>
            </a:pPr>
            <a:r>
              <a:rPr lang="fr-BE" dirty="0" err="1" smtClean="0"/>
              <a:t>Dezinformačné</a:t>
            </a:r>
            <a:r>
              <a:rPr lang="fr-BE" dirty="0" smtClean="0"/>
              <a:t> </a:t>
            </a:r>
            <a:r>
              <a:rPr lang="fr-BE" dirty="0" err="1" smtClean="0"/>
              <a:t>kanály</a:t>
            </a:r>
            <a:r>
              <a:rPr lang="fr-BE" dirty="0" smtClean="0"/>
              <a:t> </a:t>
            </a:r>
            <a:r>
              <a:rPr lang="sk-SK" dirty="0" smtClean="0"/>
              <a:t>preto vedia veľmi rýchlo vyrásť </a:t>
            </a:r>
            <a:r>
              <a:rPr lang="fr-BE" dirty="0" smtClean="0"/>
              <a:t>a </a:t>
            </a:r>
            <a:r>
              <a:rPr lang="fr-BE" dirty="0" err="1" smtClean="0"/>
              <a:t>ich</a:t>
            </a:r>
            <a:r>
              <a:rPr lang="fr-BE" dirty="0" smtClean="0"/>
              <a:t> </a:t>
            </a:r>
            <a:r>
              <a:rPr lang="fr-BE" dirty="0" err="1" smtClean="0"/>
              <a:t>videá</a:t>
            </a:r>
            <a:r>
              <a:rPr lang="fr-BE" dirty="0" smtClean="0"/>
              <a:t> </a:t>
            </a:r>
            <a:r>
              <a:rPr lang="fr-BE" dirty="0" err="1" smtClean="0"/>
              <a:t>majú</a:t>
            </a:r>
            <a:r>
              <a:rPr lang="fr-BE" dirty="0" smtClean="0"/>
              <a:t> </a:t>
            </a:r>
            <a:r>
              <a:rPr lang="fr-BE" dirty="0" err="1" smtClean="0"/>
              <a:t>často</a:t>
            </a:r>
            <a:r>
              <a:rPr lang="fr-BE" dirty="0" smtClean="0"/>
              <a:t> </a:t>
            </a:r>
            <a:r>
              <a:rPr lang="fr-BE" dirty="0" err="1" smtClean="0"/>
              <a:t>stovky</a:t>
            </a:r>
            <a:r>
              <a:rPr lang="fr-BE" dirty="0" smtClean="0"/>
              <a:t> </a:t>
            </a:r>
            <a:r>
              <a:rPr lang="fr-BE" dirty="0" err="1" smtClean="0"/>
              <a:t>tisíc</a:t>
            </a:r>
            <a:r>
              <a:rPr lang="fr-BE" dirty="0" smtClean="0"/>
              <a:t> </a:t>
            </a:r>
            <a:r>
              <a:rPr lang="fr-BE" dirty="0" err="1" smtClean="0"/>
              <a:t>videní</a:t>
            </a:r>
            <a:r>
              <a:rPr lang="fr-BE" dirty="0" smtClean="0"/>
              <a:t> </a:t>
            </a:r>
            <a:r>
              <a:rPr lang="fr-BE" dirty="0" err="1" smtClean="0"/>
              <a:t>napriek</a:t>
            </a:r>
            <a:r>
              <a:rPr lang="fr-BE" dirty="0" smtClean="0"/>
              <a:t> </a:t>
            </a:r>
            <a:r>
              <a:rPr lang="fr-BE" dirty="0" err="1" smtClean="0"/>
              <a:t>tomu</a:t>
            </a:r>
            <a:r>
              <a:rPr lang="fr-BE" dirty="0" smtClean="0"/>
              <a:t>, </a:t>
            </a:r>
            <a:r>
              <a:rPr lang="fr-BE" dirty="0" err="1" smtClean="0"/>
              <a:t>že</a:t>
            </a:r>
            <a:r>
              <a:rPr lang="fr-BE" dirty="0" smtClean="0"/>
              <a:t> </a:t>
            </a:r>
            <a:r>
              <a:rPr lang="fr-BE" dirty="0" err="1" smtClean="0"/>
              <a:t>majú</a:t>
            </a:r>
            <a:r>
              <a:rPr lang="fr-BE" dirty="0" smtClean="0"/>
              <a:t> </a:t>
            </a:r>
            <a:r>
              <a:rPr lang="fr-BE" dirty="0" err="1" smtClean="0"/>
              <a:t>len</a:t>
            </a:r>
            <a:r>
              <a:rPr lang="fr-BE" dirty="0" smtClean="0"/>
              <a:t> </a:t>
            </a:r>
            <a:r>
              <a:rPr lang="fr-BE" dirty="0" err="1" smtClean="0"/>
              <a:t>pár</a:t>
            </a:r>
            <a:r>
              <a:rPr lang="fr-BE" dirty="0" smtClean="0"/>
              <a:t> </a:t>
            </a:r>
            <a:r>
              <a:rPr lang="fr-BE" dirty="0" err="1" smtClean="0"/>
              <a:t>desiatok</a:t>
            </a:r>
            <a:r>
              <a:rPr lang="fr-BE" dirty="0" smtClean="0"/>
              <a:t> </a:t>
            </a:r>
            <a:r>
              <a:rPr lang="fr-BE" dirty="0" err="1" smtClean="0"/>
              <a:t>followerov</a:t>
            </a:r>
            <a:r>
              <a:rPr lang="sk-SK" dirty="0" smtClean="0"/>
              <a:t>/odberateľov</a:t>
            </a:r>
            <a:r>
              <a:rPr lang="fr-BE" dirty="0" smtClean="0"/>
              <a:t>.</a:t>
            </a:r>
            <a:endParaRPr lang="sk-SK" dirty="0" smtClean="0"/>
          </a:p>
          <a:p>
            <a:pPr eaLnBrk="1" fontAlgn="auto" hangingPunct="1">
              <a:spcBef>
                <a:spcPts val="0"/>
              </a:spcBef>
              <a:spcAft>
                <a:spcPts val="0"/>
              </a:spcAft>
              <a:defRPr/>
            </a:pPr>
            <a:r>
              <a:rPr lang="fr-BE" dirty="0" err="1" smtClean="0"/>
              <a:t>TikTok</a:t>
            </a:r>
            <a:r>
              <a:rPr lang="fr-BE" dirty="0" smtClean="0"/>
              <a:t> je </a:t>
            </a:r>
            <a:r>
              <a:rPr lang="sk-SK" dirty="0" smtClean="0"/>
              <a:t>v súčasnosti</a:t>
            </a:r>
            <a:r>
              <a:rPr lang="sk-SK" baseline="0" dirty="0" smtClean="0"/>
              <a:t> </a:t>
            </a:r>
            <a:r>
              <a:rPr lang="fr-BE" dirty="0" err="1" smtClean="0"/>
              <a:t>najrýchlejšie</a:t>
            </a:r>
            <a:r>
              <a:rPr lang="fr-BE" dirty="0" smtClean="0"/>
              <a:t> </a:t>
            </a:r>
            <a:r>
              <a:rPr lang="fr-BE" dirty="0" err="1" smtClean="0"/>
              <a:t>rastúca</a:t>
            </a:r>
            <a:r>
              <a:rPr lang="fr-BE" dirty="0" smtClean="0"/>
              <a:t> </a:t>
            </a:r>
            <a:r>
              <a:rPr lang="fr-BE" dirty="0" err="1" smtClean="0"/>
              <a:t>sociálna</a:t>
            </a:r>
            <a:r>
              <a:rPr lang="fr-BE" dirty="0" smtClean="0"/>
              <a:t> </a:t>
            </a:r>
            <a:r>
              <a:rPr lang="fr-BE" dirty="0" err="1" smtClean="0"/>
              <a:t>sieť</a:t>
            </a:r>
            <a:r>
              <a:rPr lang="fr-BE" dirty="0" smtClean="0"/>
              <a:t>. </a:t>
            </a:r>
            <a:endParaRPr lang="sk-SK" dirty="0" smtClean="0"/>
          </a:p>
          <a:p>
            <a:pPr eaLnBrk="1" fontAlgn="auto" hangingPunct="1">
              <a:spcBef>
                <a:spcPts val="0"/>
              </a:spcBef>
              <a:spcAft>
                <a:spcPts val="0"/>
              </a:spcAft>
              <a:defRPr/>
            </a:pPr>
            <a:r>
              <a:rPr lang="fr-BE" u="sng" dirty="0" smtClean="0">
                <a:hlinkClick r:id="rId3"/>
              </a:rPr>
              <a:t>https://katedrakomunikacie.sk/blog/2022/03/10/tiktok-je-zaplaveny-skrytou-ruskou-propagandou/</a:t>
            </a:r>
            <a:r>
              <a:rPr lang="fr-BE" dirty="0" smtClean="0"/>
              <a:t> </a:t>
            </a:r>
            <a:endParaRPr lang="sk-SK" dirty="0" smtClean="0"/>
          </a:p>
          <a:p>
            <a:pPr marL="360" eaLnBrk="1" fontAlgn="auto" hangingPunct="1">
              <a:spcBef>
                <a:spcPts val="0"/>
              </a:spcBef>
              <a:spcAft>
                <a:spcPts val="0"/>
              </a:spcAft>
              <a:buClr>
                <a:srgbClr val="000000"/>
              </a:buClr>
              <a:buFont typeface="StarSymbol"/>
              <a:buNone/>
              <a:defRPr/>
            </a:pPr>
            <a:r>
              <a:rPr lang="en-GB" u="sng" dirty="0" smtClean="0">
                <a:hlinkClick r:id="rId4"/>
              </a:rPr>
              <a:t>https://euvsdisinfo.eu/from-dance-videos-to-coordinated-lip-syncing-in-support-of-war/</a:t>
            </a:r>
            <a:r>
              <a:rPr lang="en-GB" dirty="0" smtClean="0"/>
              <a:t> </a:t>
            </a:r>
            <a:endParaRPr lang="sk-SK" dirty="0" smtClean="0"/>
          </a:p>
          <a:p>
            <a:pPr marL="360" eaLnBrk="1" fontAlgn="auto" hangingPunct="1">
              <a:spcBef>
                <a:spcPts val="0"/>
              </a:spcBef>
              <a:spcAft>
                <a:spcPts val="0"/>
              </a:spcAft>
              <a:buClr>
                <a:srgbClr val="000000"/>
              </a:buClr>
              <a:buFont typeface="StarSymbol"/>
              <a:buNone/>
              <a:defRPr/>
            </a:pPr>
            <a:endParaRPr lang="sk-SK" sz="2000" dirty="0" smtClean="0"/>
          </a:p>
          <a:p>
            <a:pPr marL="360" eaLnBrk="1" fontAlgn="auto" hangingPunct="1">
              <a:spcBef>
                <a:spcPts val="0"/>
              </a:spcBef>
              <a:spcAft>
                <a:spcPts val="0"/>
              </a:spcAft>
              <a:buClr>
                <a:srgbClr val="000000"/>
              </a:buClr>
              <a:buFont typeface="StarSymbol"/>
              <a:buNone/>
              <a:defRPr/>
            </a:pPr>
            <a:endParaRPr lang="sk-SK" sz="2000" dirty="0" smtClean="0"/>
          </a:p>
          <a:p>
            <a:pPr marL="360" eaLnBrk="1" fontAlgn="auto" hangingPunct="1">
              <a:spcBef>
                <a:spcPts val="0"/>
              </a:spcBef>
              <a:spcAft>
                <a:spcPts val="0"/>
              </a:spcAft>
              <a:buClr>
                <a:srgbClr val="000000"/>
              </a:buClr>
              <a:buFont typeface="StarSymbol"/>
              <a:buNone/>
              <a:defRPr/>
            </a:pPr>
            <a:endParaRPr lang="sk-SK" sz="2000" dirty="0" smtClean="0"/>
          </a:p>
        </p:txBody>
      </p:sp>
      <p:sp>
        <p:nvSpPr>
          <p:cNvPr id="722"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A23C6854-0BD6-40B1-8A27-543DB61AD2DA}" type="slidenum">
              <a:rPr lang="fr-BE" sz="1200" spc="-1">
                <a:solidFill>
                  <a:srgbClr val="000000"/>
                </a:solidFill>
                <a:latin typeface="+mn-lt"/>
                <a:ea typeface="+mn-ea"/>
                <a:cs typeface="+mn-cs"/>
              </a:rPr>
              <a:pPr algn="r" eaLnBrk="1" fontAlgn="auto" hangingPunct="1">
                <a:spcBef>
                  <a:spcPts val="0"/>
                </a:spcBef>
                <a:spcAft>
                  <a:spcPts val="0"/>
                </a:spcAft>
                <a:defRPr/>
              </a:pPr>
              <a:t>14</a:t>
            </a:fld>
            <a:endParaRPr lang="fr-BE" sz="1200" spc="-1" dirty="0">
              <a:solidFill>
                <a:srgbClr val="000000"/>
              </a:solidFill>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27" name="PlaceHolder 2"/>
          <p:cNvSpPr>
            <a:spLocks noGrp="1"/>
          </p:cNvSpPr>
          <p:nvPr>
            <p:ph type="body"/>
          </p:nvPr>
        </p:nvSpPr>
        <p:spPr>
          <a:xfrm>
            <a:off x="679768" y="4751220"/>
            <a:ext cx="5438140" cy="3887362"/>
          </a:xfrm>
        </p:spPr>
        <p:txBody>
          <a:bodyPr/>
          <a:lstStyle/>
          <a:p>
            <a:pPr eaLnBrk="1" fontAlgn="auto" hangingPunct="1">
              <a:spcBef>
                <a:spcPts val="0"/>
              </a:spcBef>
              <a:spcAft>
                <a:spcPts val="0"/>
              </a:spcAft>
              <a:tabLst>
                <a:tab pos="0" algn="l"/>
              </a:tabLst>
              <a:defRPr/>
            </a:pPr>
            <a:r>
              <a:rPr lang="sk-SK" sz="2000" b="1" dirty="0" smtClean="0"/>
              <a:t>Príklad videa</a:t>
            </a:r>
            <a:r>
              <a:rPr lang="sk-SK" sz="2000" b="1" baseline="0" dirty="0" smtClean="0"/>
              <a:t> </a:t>
            </a:r>
            <a:r>
              <a:rPr lang="sk-SK" sz="2000" b="1" baseline="0" dirty="0" err="1" smtClean="0"/>
              <a:t>deepfake</a:t>
            </a:r>
            <a:endParaRPr lang="sk-SK" sz="2000" b="1" baseline="0" dirty="0" smtClean="0"/>
          </a:p>
          <a:p>
            <a:pPr eaLnBrk="1" fontAlgn="auto" hangingPunct="1">
              <a:spcBef>
                <a:spcPts val="0"/>
              </a:spcBef>
              <a:spcAft>
                <a:spcPts val="0"/>
              </a:spcAft>
              <a:tabLst>
                <a:tab pos="0" algn="l"/>
              </a:tabLst>
              <a:defRPr/>
            </a:pPr>
            <a:endParaRPr lang="sk-SK" sz="2000" baseline="0" dirty="0" smtClean="0"/>
          </a:p>
          <a:p>
            <a:pPr eaLnBrk="1" fontAlgn="auto" hangingPunct="1">
              <a:spcBef>
                <a:spcPts val="0"/>
              </a:spcBef>
              <a:spcAft>
                <a:spcPts val="0"/>
              </a:spcAft>
              <a:tabLst>
                <a:tab pos="0" algn="l"/>
              </a:tabLst>
              <a:defRPr/>
            </a:pPr>
            <a:r>
              <a:rPr lang="sk-SK" sz="2000" dirty="0" smtClean="0"/>
              <a:t>Pozorne </a:t>
            </a:r>
            <a:r>
              <a:rPr lang="sk-SK" sz="2000" dirty="0"/>
              <a:t>si pozrite toto video – vyzerá veľmi reálne, však? </a:t>
            </a:r>
            <a:endParaRPr lang="sk-SK" sz="2000" dirty="0" smtClean="0"/>
          </a:p>
          <a:p>
            <a:pPr eaLnBrk="1" fontAlgn="auto" hangingPunct="1">
              <a:spcBef>
                <a:spcPts val="0"/>
              </a:spcBef>
              <a:spcAft>
                <a:spcPts val="0"/>
              </a:spcAft>
              <a:tabLst>
                <a:tab pos="0" algn="l"/>
              </a:tabLst>
              <a:defRPr/>
            </a:pPr>
            <a:r>
              <a:rPr lang="sk-SK" sz="2000" dirty="0" smtClean="0"/>
              <a:t>Asi </a:t>
            </a:r>
            <a:r>
              <a:rPr lang="sk-SK" sz="2000" dirty="0"/>
              <a:t>vás však neprekvapí, že pápež pri návšteve Spojených štátov nepreviedol trik s obrusom a tento klip je celý vykonštruovaný: </a:t>
            </a:r>
            <a:r>
              <a:rPr lang="sk-SK" sz="2000" b="1" dirty="0" smtClean="0"/>
              <a:t>takéto upravené video </a:t>
            </a:r>
            <a:r>
              <a:rPr lang="sk-SK" sz="2000" b="1" dirty="0"/>
              <a:t>voláme „deepfake“. </a:t>
            </a:r>
            <a:endParaRPr lang="sk-SK" sz="2000" b="1" dirty="0" smtClean="0"/>
          </a:p>
          <a:p>
            <a:pPr eaLnBrk="1" fontAlgn="auto" hangingPunct="1">
              <a:spcBef>
                <a:spcPts val="0"/>
              </a:spcBef>
              <a:spcAft>
                <a:spcPts val="0"/>
              </a:spcAft>
              <a:tabLst>
                <a:tab pos="0" algn="l"/>
              </a:tabLst>
              <a:defRPr/>
            </a:pPr>
            <a:endParaRPr lang="fr-BE" sz="2000" spc="-1" dirty="0" smtClean="0"/>
          </a:p>
          <a:p>
            <a:pPr eaLnBrk="1" fontAlgn="auto" hangingPunct="1">
              <a:spcBef>
                <a:spcPts val="0"/>
              </a:spcBef>
              <a:spcAft>
                <a:spcPts val="0"/>
              </a:spcAft>
              <a:tabLst>
                <a:tab pos="0" algn="l"/>
              </a:tabLst>
              <a:defRPr/>
            </a:pPr>
            <a:r>
              <a:rPr lang="sk-SK" sz="2000" dirty="0" err="1" smtClean="0"/>
              <a:t>Deepfake</a:t>
            </a:r>
            <a:r>
              <a:rPr lang="sk-SK" sz="2000" dirty="0" smtClean="0"/>
              <a:t> je dnešná verzia programu Photoshop: používa umelú inteligenciu na </a:t>
            </a:r>
            <a:r>
              <a:rPr lang="sk-SK" dirty="0" smtClean="0">
                <a:solidFill>
                  <a:srgbClr val="000000"/>
                </a:solidFill>
              </a:rPr>
              <a:t>vytvorenie nového záznamu (fotiek, videí, zvukových nahrávok), ktorý znázorňuje udalosti, vyjadrenia alebo činy, ktoré sa v skutočnosti nikdy nestali. </a:t>
            </a:r>
          </a:p>
          <a:p>
            <a:pPr eaLnBrk="1" fontAlgn="auto" hangingPunct="1">
              <a:spcBef>
                <a:spcPts val="0"/>
              </a:spcBef>
              <a:spcAft>
                <a:spcPts val="0"/>
              </a:spcAft>
              <a:tabLst>
                <a:tab pos="0" algn="l"/>
              </a:tabLst>
              <a:defRPr/>
            </a:pPr>
            <a:r>
              <a:rPr lang="sk-SK" dirty="0" smtClean="0">
                <a:solidFill>
                  <a:srgbClr val="000000"/>
                </a:solidFill>
              </a:rPr>
              <a:t>Výsledky môžu byť celkom presvedčivé. </a:t>
            </a:r>
          </a:p>
          <a:p>
            <a:pPr eaLnBrk="1" fontAlgn="auto" hangingPunct="1">
              <a:spcBef>
                <a:spcPts val="0"/>
              </a:spcBef>
              <a:spcAft>
                <a:spcPts val="0"/>
              </a:spcAft>
              <a:tabLst>
                <a:tab pos="0" algn="l"/>
              </a:tabLst>
              <a:defRPr/>
            </a:pPr>
            <a:r>
              <a:rPr lang="sk-SK" dirty="0" err="1" smtClean="0">
                <a:solidFill>
                  <a:srgbClr val="000000"/>
                </a:solidFill>
              </a:rPr>
              <a:t>Deepfake</a:t>
            </a:r>
            <a:r>
              <a:rPr lang="sk-SK" dirty="0" smtClean="0">
                <a:solidFill>
                  <a:srgbClr val="000000"/>
                </a:solidFill>
              </a:rPr>
              <a:t> sa líši od iných foriem nepravdivých informácií tým, že ho veľmi ťažko rozpoznať ako falošný. </a:t>
            </a:r>
          </a:p>
          <a:p>
            <a:pPr eaLnBrk="1" fontAlgn="auto" hangingPunct="1">
              <a:spcBef>
                <a:spcPts val="0"/>
              </a:spcBef>
              <a:spcAft>
                <a:spcPts val="0"/>
              </a:spcAft>
              <a:tabLst>
                <a:tab pos="0" algn="l"/>
              </a:tabLst>
              <a:defRPr/>
            </a:pPr>
            <a:r>
              <a:rPr lang="sk-SK" dirty="0" err="1" smtClean="0">
                <a:solidFill>
                  <a:srgbClr val="000000"/>
                </a:solidFill>
              </a:rPr>
              <a:t>Deepfake</a:t>
            </a:r>
            <a:r>
              <a:rPr lang="sk-SK" dirty="0" smtClean="0">
                <a:solidFill>
                  <a:srgbClr val="000000"/>
                </a:solidFill>
              </a:rPr>
              <a:t> je falošné video vytvorené pomocou digitálneho softvéru, strojového učenia a zámeny tvárí.</a:t>
            </a:r>
          </a:p>
          <a:p>
            <a:pPr eaLnBrk="1" fontAlgn="auto" hangingPunct="1">
              <a:spcBef>
                <a:spcPts val="0"/>
              </a:spcBef>
              <a:spcAft>
                <a:spcPts val="0"/>
              </a:spcAft>
              <a:tabLst>
                <a:tab pos="0" algn="l"/>
              </a:tabLst>
              <a:defRPr/>
            </a:pPr>
            <a:endParaRPr lang="sk-SK" sz="2000" spc="-1" dirty="0" smtClean="0"/>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sk-SK" sz="2000" b="1" spc="-1" dirty="0" smtClean="0"/>
              <a:t>Video s pápežom: </a:t>
            </a:r>
            <a:r>
              <a:rPr lang="sk-SK" sz="2000" b="1" dirty="0" smtClean="0"/>
              <a:t>https://www.youtube.com/watch?v=yR1MbwVW-ps</a:t>
            </a:r>
          </a:p>
          <a:p>
            <a:pPr eaLnBrk="1" fontAlgn="auto" hangingPunct="1">
              <a:spcBef>
                <a:spcPts val="0"/>
              </a:spcBef>
              <a:spcAft>
                <a:spcPts val="0"/>
              </a:spcAft>
              <a:tabLst>
                <a:tab pos="0" algn="l"/>
              </a:tabLst>
              <a:defRPr/>
            </a:pPr>
            <a:r>
              <a:rPr lang="sk-SK" sz="2000" spc="-1" dirty="0" smtClean="0"/>
              <a:t>Porovnanie videa s pôvodnou verziou</a:t>
            </a:r>
            <a:r>
              <a:rPr lang="sk-SK" sz="2000" dirty="0" smtClean="0"/>
              <a:t>: https://www.youtube.com/watch?v=ABy_1sL-R3s&amp;feature=emb_title </a:t>
            </a:r>
            <a:endParaRPr lang="sk-SK" sz="2000" spc="-1" dirty="0" smtClean="0"/>
          </a:p>
          <a:p>
            <a:pPr eaLnBrk="1" fontAlgn="auto" hangingPunct="1">
              <a:spcBef>
                <a:spcPts val="0"/>
              </a:spcBef>
              <a:spcAft>
                <a:spcPts val="0"/>
              </a:spcAft>
              <a:tabLst>
                <a:tab pos="0" algn="l"/>
              </a:tabLst>
              <a:defRPr/>
            </a:pPr>
            <a:r>
              <a:rPr lang="sk-SK" sz="2000" spc="-1" dirty="0" smtClean="0"/>
              <a:t>Video so</a:t>
            </a:r>
            <a:r>
              <a:rPr lang="sk-SK" sz="2000" spc="-1" baseline="0" dirty="0" smtClean="0"/>
              <a:t> svetovými lídrami: https://www.youtube.com/watch?v=ko9QLXLlndw </a:t>
            </a:r>
          </a:p>
          <a:p>
            <a:pPr eaLnBrk="1" fontAlgn="auto" hangingPunct="1">
              <a:spcBef>
                <a:spcPts val="0"/>
              </a:spcBef>
              <a:spcAft>
                <a:spcPts val="0"/>
              </a:spcAft>
              <a:tabLst>
                <a:tab pos="0" algn="l"/>
              </a:tabLst>
              <a:defRPr/>
            </a:pPr>
            <a:endParaRPr lang="sk-SK" sz="2000" spc="-1" baseline="0" dirty="0" smtClean="0"/>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sk-SK" sz="2000" b="1" dirty="0" smtClean="0">
                <a:solidFill>
                  <a:srgbClr val="000000"/>
                </a:solidFill>
              </a:rPr>
              <a:t>Ďalšie informácie nájdete tu: </a:t>
            </a:r>
            <a:r>
              <a:rPr lang="sk-SK" sz="2000" dirty="0" smtClean="0">
                <a:solidFill>
                  <a:srgbClr val="000000"/>
                </a:solidFill>
              </a:rPr>
              <a:t>https://www.betterinternetforkids.eu/web/portal/practice/awareness/detail?articleId=5398982#:~:text=Deepfakes%20are%20computer%2Dcreated%20artificial,action%20that%20never%20actually%20happened.&amp;text=Deepfakes%20are%20fake%20videos%20created,machine%20learning%20and%20face%20swapping.</a:t>
            </a:r>
          </a:p>
          <a:p>
            <a:pPr eaLnBrk="1" fontAlgn="auto" hangingPunct="1">
              <a:spcBef>
                <a:spcPts val="0"/>
              </a:spcBef>
              <a:spcAft>
                <a:spcPts val="0"/>
              </a:spcAft>
              <a:tabLst>
                <a:tab pos="0" algn="l"/>
              </a:tabLst>
              <a:defRPr/>
            </a:pPr>
            <a:endParaRPr lang="fr-BE" sz="2000" spc="-1" dirty="0"/>
          </a:p>
        </p:txBody>
      </p:sp>
      <p:sp>
        <p:nvSpPr>
          <p:cNvPr id="728"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94A6E106-CA7E-4D94-8E68-0BC3714A44FB}" type="slidenum">
              <a:rPr lang="fr-BE" sz="1200" spc="-1">
                <a:solidFill>
                  <a:srgbClr val="000000"/>
                </a:solidFill>
                <a:latin typeface="+mn-lt"/>
                <a:ea typeface="+mn-ea"/>
                <a:cs typeface="+mn-cs"/>
              </a:rPr>
              <a:pPr algn="r" eaLnBrk="1" fontAlgn="auto" hangingPunct="1">
                <a:spcBef>
                  <a:spcPts val="0"/>
                </a:spcBef>
                <a:spcAft>
                  <a:spcPts val="0"/>
                </a:spcAft>
                <a:defRPr/>
              </a:pPr>
              <a:t>15</a:t>
            </a:fld>
            <a:endParaRPr lang="fr-BE" sz="1200" spc="-1" dirty="0">
              <a:solidFill>
                <a:srgbClr val="000000"/>
              </a:solidFill>
              <a:latin typeface="+mn-lt"/>
              <a:ea typeface="+mn-ea"/>
              <a:cs typeface="+mn-cs"/>
            </a:endParaRPr>
          </a:p>
        </p:txBody>
      </p:sp>
    </p:spTree>
    <p:extLst>
      <p:ext uri="{BB962C8B-B14F-4D97-AF65-F5344CB8AC3E}">
        <p14:creationId xmlns:p14="http://schemas.microsoft.com/office/powerpoint/2010/main" val="343198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3" name="PlaceHolder 2"/>
          <p:cNvSpPr>
            <a:spLocks noGrp="1"/>
          </p:cNvSpPr>
          <p:nvPr>
            <p:ph type="body"/>
          </p:nvPr>
        </p:nvSpPr>
        <p:spPr bwMode="auto">
          <a:xfrm>
            <a:off x="679768" y="4751220"/>
            <a:ext cx="5438140" cy="38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2000" b="1" dirty="0" smtClean="0">
                <a:cs typeface="Calibri" panose="020F0502020204030204" pitchFamily="34" charset="0"/>
              </a:rPr>
              <a:t>Ako môžem odhaliť falošné správy? </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endParaRPr lang="sk-SK" altLang="sk-SK" sz="2000" b="1" dirty="0" smtClean="0">
              <a:cs typeface="Calibri" panose="020F0502020204030204" pitchFamily="34" charset="0"/>
            </a:endParaRPr>
          </a:p>
          <a:p>
            <a:pPr eaLnBrk="1" hangingPunct="1">
              <a:spcBef>
                <a:spcPct val="0"/>
              </a:spcBef>
              <a:tabLst>
                <a:tab pos="0" algn="l"/>
              </a:tabLst>
            </a:pPr>
            <a:r>
              <a:rPr lang="sk-SK" altLang="sk-SK" sz="2000" baseline="0" dirty="0" smtClean="0">
                <a:solidFill>
                  <a:srgbClr val="000000"/>
                </a:solidFill>
              </a:rPr>
              <a:t> </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2000" b="0" i="1" baseline="0" dirty="0" smtClean="0">
                <a:solidFill>
                  <a:srgbClr val="000000"/>
                </a:solidFill>
                <a:cs typeface="Calibri" panose="020F0502020204030204" pitchFamily="34" charset="0"/>
              </a:rPr>
              <a:t>Návrh aktivity:</a:t>
            </a:r>
            <a:r>
              <a:rPr lang="sk-SK" altLang="sk-SK" sz="2000" b="0" baseline="0" dirty="0" smtClean="0">
                <a:solidFill>
                  <a:srgbClr val="000000"/>
                </a:solidFill>
                <a:cs typeface="Calibri" panose="020F0502020204030204" pitchFamily="34" charset="0"/>
              </a:rPr>
              <a:t> spoločne si prejdeme otázky, ktoré nám pomôžu odhaliť falošné informácie. </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2000" dirty="0" smtClean="0">
                <a:solidFill>
                  <a:srgbClr val="000000"/>
                </a:solidFill>
              </a:rPr>
              <a:t>Na</a:t>
            </a:r>
            <a:r>
              <a:rPr lang="sk-SK" altLang="sk-SK" sz="2000" baseline="0" dirty="0" smtClean="0">
                <a:solidFill>
                  <a:srgbClr val="000000"/>
                </a:solidFill>
              </a:rPr>
              <a:t> ďalšom slide nájdete návod na prácu v skupinkách.</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endParaRPr lang="sk-SK" altLang="sk-SK" sz="2000" b="0" baseline="0" dirty="0" smtClean="0">
              <a:solidFill>
                <a:srgbClr val="000000"/>
              </a:solidFill>
            </a:endParaRPr>
          </a:p>
          <a:p>
            <a:pPr eaLnBrk="1" hangingPunct="1">
              <a:spcBef>
                <a:spcPct val="0"/>
              </a:spcBef>
              <a:tabLst>
                <a:tab pos="0" algn="l"/>
              </a:tabLst>
            </a:pPr>
            <a:r>
              <a:rPr lang="sk-SK" altLang="sk-SK" sz="2000" baseline="0" dirty="0" smtClean="0">
                <a:solidFill>
                  <a:srgbClr val="000000"/>
                </a:solidFill>
              </a:rPr>
              <a:t>____________________________________________________________________________________</a:t>
            </a:r>
          </a:p>
          <a:p>
            <a:pPr eaLnBrk="1" hangingPunct="1">
              <a:spcBef>
                <a:spcPct val="0"/>
              </a:spcBef>
              <a:tabLst>
                <a:tab pos="0" algn="l"/>
              </a:tabLst>
            </a:pPr>
            <a:endParaRPr lang="sk-SK" altLang="sk-SK" sz="2000" dirty="0" smtClean="0">
              <a:solidFill>
                <a:srgbClr val="000000"/>
              </a:solidFill>
            </a:endParaRPr>
          </a:p>
          <a:p>
            <a:pPr eaLnBrk="1" hangingPunct="1">
              <a:spcBef>
                <a:spcPct val="0"/>
              </a:spcBef>
              <a:tabLst>
                <a:tab pos="0" algn="l"/>
              </a:tabLst>
            </a:pPr>
            <a:r>
              <a:rPr lang="sk-SK" altLang="sk-SK" sz="2000" b="1" dirty="0" smtClean="0">
                <a:solidFill>
                  <a:srgbClr val="000000"/>
                </a:solidFill>
              </a:rPr>
              <a:t>Odkiaľ je táto správa?</a:t>
            </a:r>
          </a:p>
          <a:p>
            <a:pPr marL="342900" indent="-342900" eaLnBrk="1" hangingPunct="1">
              <a:spcBef>
                <a:spcPct val="0"/>
              </a:spcBef>
              <a:buFontTx/>
              <a:buChar char="-"/>
              <a:tabLst>
                <a:tab pos="0" algn="l"/>
              </a:tabLst>
            </a:pPr>
            <a:r>
              <a:rPr lang="sk-SK" altLang="sk-SK" sz="2000" dirty="0" smtClean="0">
                <a:solidFill>
                  <a:srgbClr val="000000"/>
                </a:solidFill>
              </a:rPr>
              <a:t>Z akých médií pochádza? </a:t>
            </a:r>
          </a:p>
          <a:p>
            <a:pPr marL="342900" indent="-342900" eaLnBrk="1" hangingPunct="1">
              <a:spcBef>
                <a:spcPct val="0"/>
              </a:spcBef>
              <a:buFontTx/>
              <a:buChar char="-"/>
              <a:tabLst>
                <a:tab pos="0" algn="l"/>
              </a:tabLst>
            </a:pPr>
            <a:r>
              <a:rPr lang="sk-SK" altLang="sk-SK" sz="2000" dirty="0" smtClean="0">
                <a:solidFill>
                  <a:srgbClr val="000000"/>
                </a:solidFill>
              </a:rPr>
              <a:t>Poznáte stránku,</a:t>
            </a:r>
            <a:r>
              <a:rPr lang="sk-SK" altLang="sk-SK" sz="2000" baseline="0" dirty="0" smtClean="0">
                <a:solidFill>
                  <a:srgbClr val="000000"/>
                </a:solidFill>
              </a:rPr>
              <a:t> ktorá informácie zdieľa? Viete, kto za ňou stojí?</a:t>
            </a:r>
          </a:p>
          <a:p>
            <a:pPr marL="342900" indent="-342900" eaLnBrk="1" hangingPunct="1">
              <a:spcBef>
                <a:spcPct val="0"/>
              </a:spcBef>
              <a:buFontTx/>
              <a:buChar char="-"/>
              <a:tabLst>
                <a:tab pos="0" algn="l"/>
              </a:tabLst>
            </a:pPr>
            <a:r>
              <a:rPr lang="sk-SK" altLang="sk-SK" sz="2000" baseline="0" dirty="0" smtClean="0">
                <a:solidFill>
                  <a:srgbClr val="000000"/>
                </a:solidFill>
              </a:rPr>
              <a:t>Poznáte jej autora?</a:t>
            </a:r>
            <a:endParaRPr lang="sk-SK" altLang="sk-SK" sz="2000" dirty="0" smtClean="0">
              <a:solidFill>
                <a:srgbClr val="000000"/>
              </a:solidFill>
            </a:endParaRPr>
          </a:p>
          <a:p>
            <a:pPr marL="342900" indent="-342900" eaLnBrk="1" hangingPunct="1">
              <a:spcBef>
                <a:spcPct val="0"/>
              </a:spcBef>
              <a:buFontTx/>
              <a:buChar char="-"/>
              <a:tabLst>
                <a:tab pos="0" algn="l"/>
              </a:tabLst>
            </a:pPr>
            <a:r>
              <a:rPr lang="sk-SK" altLang="sk-SK" sz="2000" baseline="0" dirty="0" smtClean="0">
                <a:solidFill>
                  <a:srgbClr val="000000"/>
                </a:solidFill>
              </a:rPr>
              <a:t>Aké zdroje autor používa?</a:t>
            </a:r>
          </a:p>
          <a:p>
            <a:pPr marL="342900" indent="-342900" eaLnBrk="1" hangingPunct="1">
              <a:spcBef>
                <a:spcPct val="0"/>
              </a:spcBef>
              <a:buFontTx/>
              <a:buChar char="-"/>
              <a:tabLst>
                <a:tab pos="0" algn="l"/>
              </a:tabLst>
            </a:pPr>
            <a:r>
              <a:rPr lang="sk-SK" altLang="sk-SK" sz="2000" baseline="0" dirty="0" smtClean="0">
                <a:solidFill>
                  <a:srgbClr val="000000"/>
                </a:solidFill>
              </a:rPr>
              <a:t>Aký je pravopis? Sú v nej použité špeciálne znaky? (výkričníky...)</a:t>
            </a:r>
          </a:p>
          <a:p>
            <a:pPr eaLnBrk="1" hangingPunct="1">
              <a:spcBef>
                <a:spcPct val="0"/>
              </a:spcBef>
              <a:tabLst>
                <a:tab pos="0" algn="l"/>
              </a:tabLst>
            </a:pPr>
            <a:endParaRPr lang="sk-SK" altLang="sk-SK" sz="2000" dirty="0" smtClean="0">
              <a:solidFill>
                <a:srgbClr val="000000"/>
              </a:solidFill>
            </a:endParaRPr>
          </a:p>
          <a:p>
            <a:pPr eaLnBrk="1" hangingPunct="1">
              <a:spcBef>
                <a:spcPct val="0"/>
              </a:spcBef>
              <a:tabLst>
                <a:tab pos="0" algn="l"/>
              </a:tabLst>
            </a:pPr>
            <a:r>
              <a:rPr lang="sk-SK" altLang="sk-SK" sz="2000" b="1" dirty="0" smtClean="0">
                <a:solidFill>
                  <a:srgbClr val="000000"/>
                </a:solidFill>
              </a:rPr>
              <a:t>Chýba správe niečo?</a:t>
            </a:r>
          </a:p>
          <a:p>
            <a:pPr marL="342900" indent="-342900" eaLnBrk="1" hangingPunct="1">
              <a:spcBef>
                <a:spcPct val="0"/>
              </a:spcBef>
              <a:buFontTx/>
              <a:buChar char="-"/>
              <a:tabLst>
                <a:tab pos="0" algn="l"/>
              </a:tabLst>
            </a:pPr>
            <a:r>
              <a:rPr lang="sk-SK" altLang="sk-SK" sz="2000" dirty="0" smtClean="0">
                <a:solidFill>
                  <a:srgbClr val="000000"/>
                </a:solidFill>
              </a:rPr>
              <a:t>Má autora?</a:t>
            </a:r>
            <a:r>
              <a:rPr lang="sk-SK" altLang="sk-SK" sz="2000" baseline="0" dirty="0" smtClean="0">
                <a:solidFill>
                  <a:srgbClr val="000000"/>
                </a:solidFill>
              </a:rPr>
              <a:t> Uvedený zdroj? Je informácia vytrhnutá z kontextu?</a:t>
            </a:r>
            <a:endParaRPr lang="sk-SK" altLang="sk-SK" sz="2000" dirty="0" smtClean="0">
              <a:solidFill>
                <a:srgbClr val="000000"/>
              </a:solidFill>
            </a:endParaRPr>
          </a:p>
          <a:p>
            <a:pPr marL="342900" indent="-342900" eaLnBrk="1" hangingPunct="1">
              <a:spcBef>
                <a:spcPct val="0"/>
              </a:spcBef>
              <a:buFontTx/>
              <a:buChar char="-"/>
              <a:tabLst>
                <a:tab pos="0" algn="l"/>
              </a:tabLst>
            </a:pPr>
            <a:r>
              <a:rPr lang="sk-SK" altLang="sk-SK" sz="2000" dirty="0" smtClean="0">
                <a:solidFill>
                  <a:srgbClr val="000000"/>
                </a:solidFill>
              </a:rPr>
              <a:t>Prečítal si si celý článok?</a:t>
            </a:r>
          </a:p>
          <a:p>
            <a:pPr marL="342900" indent="-342900" eaLnBrk="1" hangingPunct="1">
              <a:spcBef>
                <a:spcPct val="0"/>
              </a:spcBef>
              <a:buFontTx/>
              <a:buChar char="-"/>
              <a:tabLst>
                <a:tab pos="0" algn="l"/>
              </a:tabLst>
            </a:pPr>
            <a:r>
              <a:rPr lang="sk-SK" altLang="sk-SK" sz="2000" dirty="0" smtClean="0">
                <a:solidFill>
                  <a:srgbClr val="000000"/>
                </a:solidFill>
              </a:rPr>
              <a:t>Má</a:t>
            </a:r>
            <a:r>
              <a:rPr lang="sk-SK" altLang="sk-SK" sz="2000" baseline="0" dirty="0" smtClean="0">
                <a:solidFill>
                  <a:srgbClr val="000000"/>
                </a:solidFill>
              </a:rPr>
              <a:t> „hlavu a pätu“?</a:t>
            </a:r>
          </a:p>
          <a:p>
            <a:pPr marL="0" indent="0" eaLnBrk="1" hangingPunct="1">
              <a:spcBef>
                <a:spcPct val="0"/>
              </a:spcBef>
              <a:buFontTx/>
              <a:buNone/>
              <a:tabLst>
                <a:tab pos="0" algn="l"/>
              </a:tabLst>
            </a:pPr>
            <a:endParaRPr lang="sk-SK" altLang="sk-SK" sz="2000" dirty="0" smtClean="0">
              <a:solidFill>
                <a:srgbClr val="000000"/>
              </a:solidFill>
            </a:endParaRPr>
          </a:p>
          <a:p>
            <a:pPr eaLnBrk="1" hangingPunct="1">
              <a:spcBef>
                <a:spcPct val="0"/>
              </a:spcBef>
              <a:tabLst>
                <a:tab pos="0" algn="l"/>
              </a:tabLst>
            </a:pPr>
            <a:r>
              <a:rPr lang="sk-SK" altLang="sk-SK" sz="2000" b="1" dirty="0" smtClean="0">
                <a:solidFill>
                  <a:srgbClr val="000000"/>
                </a:solidFill>
              </a:rPr>
              <a:t>Ako sa cítim po prečítaní správy?</a:t>
            </a:r>
          </a:p>
          <a:p>
            <a:pPr marL="342900" indent="-342900" eaLnBrk="1" hangingPunct="1">
              <a:spcBef>
                <a:spcPct val="0"/>
              </a:spcBef>
              <a:buFontTx/>
              <a:buChar char="-"/>
              <a:tabLst>
                <a:tab pos="0" algn="l"/>
              </a:tabLst>
            </a:pPr>
            <a:r>
              <a:rPr lang="sk-SK" altLang="sk-SK" sz="2000" dirty="0" smtClean="0">
                <a:solidFill>
                  <a:srgbClr val="000000"/>
                </a:solidFill>
              </a:rPr>
              <a:t>Cítiš po</a:t>
            </a:r>
            <a:r>
              <a:rPr lang="sk-SK" altLang="sk-SK" sz="2000" baseline="0" dirty="0" smtClean="0">
                <a:solidFill>
                  <a:srgbClr val="000000"/>
                </a:solidFill>
              </a:rPr>
              <a:t> prečítaní hnev alebo bezmocnosť? </a:t>
            </a:r>
          </a:p>
          <a:p>
            <a:pPr marL="342900" indent="-342900" eaLnBrk="1" hangingPunct="1">
              <a:spcBef>
                <a:spcPct val="0"/>
              </a:spcBef>
              <a:buFontTx/>
              <a:buChar char="-"/>
              <a:tabLst>
                <a:tab pos="0" algn="l"/>
              </a:tabLst>
            </a:pPr>
            <a:r>
              <a:rPr lang="sk-SK" altLang="sk-SK" sz="2000" baseline="0" dirty="0" smtClean="0">
                <a:solidFill>
                  <a:srgbClr val="000000"/>
                </a:solidFill>
              </a:rPr>
              <a:t>Pozor na zázraky! – (informácie o zázračných liekoch alebo súťaže, ktoré ponúkajú zaručené výhry – napríklad 100 </a:t>
            </a:r>
            <a:r>
              <a:rPr lang="sk-SK" altLang="sk-SK" sz="2000" baseline="0" dirty="0" err="1" smtClean="0">
                <a:solidFill>
                  <a:srgbClr val="000000"/>
                </a:solidFill>
              </a:rPr>
              <a:t>smartfónov</a:t>
            </a:r>
            <a:r>
              <a:rPr lang="sk-SK" altLang="sk-SK" sz="2000" baseline="0" dirty="0" smtClean="0">
                <a:solidFill>
                  <a:srgbClr val="000000"/>
                </a:solidFill>
              </a:rPr>
              <a:t> zadarmo alebo záhradný nábytok) </a:t>
            </a:r>
            <a:r>
              <a:rPr lang="sk-SK" altLang="sk-SK" sz="2000" dirty="0" smtClean="0">
                <a:solidFill>
                  <a:srgbClr val="000000"/>
                </a:solidFill>
              </a:rPr>
              <a:t>platí, že ak niečo znie príliš fantasticky, asi to nebude pravda.</a:t>
            </a:r>
          </a:p>
          <a:p>
            <a:pPr eaLnBrk="1" hangingPunct="1">
              <a:spcBef>
                <a:spcPct val="0"/>
              </a:spcBef>
              <a:tabLst>
                <a:tab pos="0" algn="l"/>
              </a:tabLst>
            </a:pPr>
            <a:endParaRPr lang="sk-SK" altLang="sk-SK" sz="2000" dirty="0" smtClean="0">
              <a:solidFill>
                <a:srgbClr val="000000"/>
              </a:solidFill>
            </a:endParaRPr>
          </a:p>
          <a:p>
            <a:pPr eaLnBrk="1" hangingPunct="1">
              <a:spcBef>
                <a:spcPct val="0"/>
              </a:spcBef>
              <a:tabLst>
                <a:tab pos="0" algn="l"/>
              </a:tabLst>
            </a:pPr>
            <a:r>
              <a:rPr lang="sk-SK" altLang="sk-SK" sz="2000" b="1" dirty="0" smtClean="0">
                <a:solidFill>
                  <a:srgbClr val="000000"/>
                </a:solidFill>
              </a:rPr>
              <a:t>Tip: </a:t>
            </a:r>
            <a:r>
              <a:rPr lang="sk-SK" altLang="sk-SK" sz="2000" dirty="0" smtClean="0">
                <a:solidFill>
                  <a:srgbClr val="000000"/>
                </a:solidFill>
              </a:rPr>
              <a:t>informácie si môžeme overiť jednoduchým vyhľadávaním na Googli.</a:t>
            </a:r>
            <a:r>
              <a:rPr lang="sk-SK" altLang="sk-SK" sz="2000" baseline="0" dirty="0" smtClean="0">
                <a:solidFill>
                  <a:srgbClr val="000000"/>
                </a:solidFill>
              </a:rPr>
              <a:t> Overená informácia sa objaví vo viacerých tradičných médiách, poprípade v zahraničných médiách. Môžeme si vyhľadať aj zdroje (lekár/ka, ekonóm/ka, iní odborníci alebo úrady), ktoré autor v správe cituje. Existujú?</a:t>
            </a:r>
          </a:p>
          <a:p>
            <a:pPr eaLnBrk="1" hangingPunct="1">
              <a:spcBef>
                <a:spcPct val="0"/>
              </a:spcBef>
              <a:tabLst>
                <a:tab pos="0" algn="l"/>
              </a:tabLst>
            </a:pPr>
            <a:r>
              <a:rPr lang="sk-SK" altLang="sk-SK" sz="2000" baseline="0" dirty="0" smtClean="0">
                <a:solidFill>
                  <a:srgbClr val="000000"/>
                </a:solidFill>
              </a:rPr>
              <a:t>Pri stránkach na sociálnych sieťach si nájdime, kto je administrátorom stránky. </a:t>
            </a:r>
            <a:endParaRPr lang="sk-SK" altLang="sk-SK" sz="2000" dirty="0" smtClean="0">
              <a:solidFill>
                <a:srgbClr val="000000"/>
              </a:solidFill>
            </a:endParaRPr>
          </a:p>
        </p:txBody>
      </p:sp>
      <p:sp>
        <p:nvSpPr>
          <p:cNvPr id="737"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64FE8B8C-0C0B-44B2-B580-78539AC0F444}" type="slidenum">
              <a:rPr lang="fr-BE" sz="1200" spc="-1">
                <a:solidFill>
                  <a:srgbClr val="000000"/>
                </a:solidFill>
                <a:latin typeface="+mn-lt"/>
                <a:ea typeface="+mn-ea"/>
                <a:cs typeface="+mn-cs"/>
              </a:rPr>
              <a:pPr algn="r" eaLnBrk="1" fontAlgn="auto" hangingPunct="1">
                <a:spcBef>
                  <a:spcPts val="0"/>
                </a:spcBef>
                <a:spcAft>
                  <a:spcPts val="0"/>
                </a:spcAft>
                <a:defRPr/>
              </a:pPr>
              <a:t>16</a:t>
            </a:fld>
            <a:endParaRPr lang="fr-BE" sz="1200" spc="-1" dirty="0">
              <a:solidFill>
                <a:srgbClr val="000000"/>
              </a:solidFill>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217488" y="812800"/>
            <a:ext cx="7124700" cy="400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sk-SK" altLang="sk-SK" b="1" dirty="0" smtClean="0"/>
              <a:t>Práca v skupinkách (10 – 15 min. aj s vyhodnotením)</a:t>
            </a:r>
          </a:p>
          <a:p>
            <a:pPr>
              <a:spcBef>
                <a:spcPct val="0"/>
              </a:spcBef>
            </a:pPr>
            <a:endParaRPr lang="sk-SK" altLang="sk-SK" dirty="0" smtClean="0"/>
          </a:p>
          <a:p>
            <a:pPr>
              <a:spcBef>
                <a:spcPct val="0"/>
              </a:spcBef>
            </a:pPr>
            <a:r>
              <a:rPr lang="sk-SK" altLang="sk-SK" i="1" dirty="0" smtClean="0">
                <a:solidFill>
                  <a:srgbClr val="000000"/>
                </a:solidFill>
                <a:cs typeface="Calibri" panose="020F0502020204030204" pitchFamily="34" charset="0"/>
              </a:rPr>
              <a:t>Návrh (voliteľnej) činnosti:</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1200" b="0" baseline="0" dirty="0" smtClean="0">
                <a:solidFill>
                  <a:srgbClr val="000000"/>
                </a:solidFill>
                <a:cs typeface="Calibri" panose="020F0502020204030204" pitchFamily="34" charset="0"/>
              </a:rPr>
              <a:t>Spoločne si prejdeme otázky, ktoré nám pomôžu odhaliť falošné informácie. (na predchádzajúcom slide)</a:t>
            </a:r>
          </a:p>
          <a:p>
            <a:pPr>
              <a:spcBef>
                <a:spcPct val="0"/>
              </a:spcBef>
            </a:pPr>
            <a:endParaRPr lang="sk-SK" altLang="sk-SK" i="1" dirty="0" smtClean="0">
              <a:solidFill>
                <a:srgbClr val="000000"/>
              </a:solidFill>
              <a:cs typeface="Calibri" panose="020F0502020204030204" pitchFamily="34" charset="0"/>
            </a:endParaRPr>
          </a:p>
          <a:p>
            <a:pPr eaLnBrk="1" hangingPunct="1">
              <a:spcBef>
                <a:spcPct val="0"/>
              </a:spcBef>
              <a:tabLst>
                <a:tab pos="0" algn="l"/>
              </a:tabLst>
            </a:pPr>
            <a:r>
              <a:rPr lang="sk-SK" altLang="sk-SK" sz="1200" dirty="0" smtClean="0">
                <a:solidFill>
                  <a:srgbClr val="000000"/>
                </a:solidFill>
              </a:rPr>
              <a:t>Na</a:t>
            </a:r>
            <a:r>
              <a:rPr lang="sk-SK" altLang="sk-SK" sz="1200" baseline="0" dirty="0" smtClean="0">
                <a:solidFill>
                  <a:srgbClr val="000000"/>
                </a:solidFill>
              </a:rPr>
              <a:t> stránke www.euromyty.sk nájdete jednoduché cvičenia na rozpoznanie falošných správ od overených. </a:t>
            </a:r>
          </a:p>
          <a:p>
            <a:pPr eaLnBrk="1" hangingPunct="1">
              <a:spcBef>
                <a:spcPct val="0"/>
              </a:spcBef>
              <a:tabLst>
                <a:tab pos="0" algn="l"/>
              </a:tabLst>
            </a:pPr>
            <a:r>
              <a:rPr lang="sk-SK" altLang="sk-SK" sz="1200" baseline="0" dirty="0" smtClean="0">
                <a:solidFill>
                  <a:srgbClr val="000000"/>
                </a:solidFill>
              </a:rPr>
              <a:t>Pracovná verzia pre žiakov sa nachádza vo Word dokumente, v </a:t>
            </a:r>
            <a:r>
              <a:rPr lang="sk-SK" altLang="sk-SK" sz="1200" baseline="0" dirty="0" err="1" smtClean="0">
                <a:solidFill>
                  <a:srgbClr val="000000"/>
                </a:solidFill>
              </a:rPr>
              <a:t>pdf</a:t>
            </a:r>
            <a:r>
              <a:rPr lang="sk-SK" altLang="sk-SK" sz="1200" baseline="0" dirty="0" smtClean="0">
                <a:solidFill>
                  <a:srgbClr val="000000"/>
                </a:solidFill>
              </a:rPr>
              <a:t>. formáte nájdete ťahák - zvýraznené znaky, na základe ktorých vieme definovať, či sa jedná o falošnú správu.</a:t>
            </a:r>
          </a:p>
          <a:p>
            <a:pPr eaLnBrk="1" hangingPunct="1">
              <a:spcBef>
                <a:spcPct val="0"/>
              </a:spcBef>
              <a:tabLst>
                <a:tab pos="0" algn="l"/>
              </a:tabLst>
            </a:pPr>
            <a:endParaRPr lang="sk-SK" altLang="sk-SK" sz="1200" baseline="0" dirty="0" smtClean="0">
              <a:solidFill>
                <a:srgbClr val="000000"/>
              </a:solidFill>
            </a:endParaRPr>
          </a:p>
          <a:p>
            <a:pPr eaLnBrk="1" hangingPunct="1">
              <a:spcBef>
                <a:spcPct val="0"/>
              </a:spcBef>
              <a:tabLst>
                <a:tab pos="0" algn="l"/>
              </a:tabLst>
            </a:pPr>
            <a:r>
              <a:rPr lang="sk-SK" altLang="sk-SK" dirty="0" smtClean="0"/>
              <a:t>Kratšia verzia: </a:t>
            </a:r>
            <a:r>
              <a:rPr lang="sk-SK" altLang="sk-SK" dirty="0" smtClean="0">
                <a:solidFill>
                  <a:srgbClr val="000000"/>
                </a:solidFill>
                <a:cs typeface="Calibri" panose="020F0502020204030204" pitchFamily="34" charset="0"/>
              </a:rPr>
              <a:t>Požiadajte študentov, aby si prečítali novinové články a zvýraznili časti</a:t>
            </a:r>
            <a:r>
              <a:rPr lang="sk-SK" altLang="sk-SK" dirty="0" smtClean="0"/>
              <a:t>, podľa ktorých vedia, že správa je pravdivá alebo falošná.</a:t>
            </a:r>
          </a:p>
          <a:p>
            <a:pPr>
              <a:spcBef>
                <a:spcPct val="0"/>
              </a:spcBef>
            </a:pPr>
            <a:endParaRPr lang="sk-SK" altLang="sk-SK" dirty="0" smtClean="0"/>
          </a:p>
          <a:p>
            <a:pPr>
              <a:spcBef>
                <a:spcPct val="0"/>
              </a:spcBef>
            </a:pPr>
            <a:r>
              <a:rPr lang="sk-SK" altLang="sk-SK" dirty="0" smtClean="0">
                <a:solidFill>
                  <a:srgbClr val="000000"/>
                </a:solidFill>
                <a:cs typeface="Calibri" panose="020F0502020204030204" pitchFamily="34" charset="0"/>
              </a:rPr>
              <a:t>Dlhšia verzia: Požiadajte študentov, aby si prečítali novinové články a zvýraznili časti, ktoré sú názormi, overili časti, ktoré sú faktami zo spoľahlivého zdroja, a časti, ktoré vyzerajú ako fakty, ale neuvádzajú sa v nich zdroje. Požiadajte žiakov, aby prezentovali svoje zistenia.</a:t>
            </a:r>
          </a:p>
          <a:p>
            <a:pPr>
              <a:spcBef>
                <a:spcPct val="0"/>
              </a:spcBef>
            </a:pPr>
            <a:endParaRPr lang="sk-SK" altLang="sk-SK" dirty="0" smtClean="0"/>
          </a:p>
          <a:p>
            <a:pPr>
              <a:spcBef>
                <a:spcPct val="0"/>
              </a:spcBef>
            </a:pPr>
            <a:r>
              <a:rPr lang="sk-SK" altLang="sk-SK" b="1" dirty="0" smtClean="0"/>
              <a:t>TIP: </a:t>
            </a:r>
            <a:r>
              <a:rPr lang="sk-SK" altLang="sk-SK" dirty="0" smtClean="0"/>
              <a:t>po rozdelení úloh sa</a:t>
            </a:r>
            <a:r>
              <a:rPr lang="sk-SK" altLang="sk-SK" baseline="0" dirty="0" smtClean="0"/>
              <a:t> vráťte k predošlému </a:t>
            </a:r>
            <a:r>
              <a:rPr lang="sk-SK" altLang="sk-SK" baseline="0" dirty="0" err="1" smtClean="0"/>
              <a:t>slidu</a:t>
            </a:r>
            <a:r>
              <a:rPr lang="sk-SK" altLang="sk-SK" baseline="0" dirty="0" smtClean="0"/>
              <a:t>, žiaci budú mať otázky ako vizuálnu pomôcku. Pomôckou môže byť aj plagát, ktorý je k dispozícii na stránke www.euromyty.sk</a:t>
            </a:r>
          </a:p>
          <a:p>
            <a:pPr>
              <a:spcBef>
                <a:spcPct val="0"/>
              </a:spcBef>
            </a:pPr>
            <a:endParaRPr lang="sk-SK" altLang="sk-SK" baseline="0" dirty="0" smtClean="0"/>
          </a:p>
          <a:p>
            <a:pPr>
              <a:spcBef>
                <a:spcPct val="0"/>
              </a:spcBef>
            </a:pPr>
            <a:endParaRPr lang="sk-SK" altLang="sk-SK" dirty="0" smtClean="0"/>
          </a:p>
        </p:txBody>
      </p:sp>
      <p:sp>
        <p:nvSpPr>
          <p:cNvPr id="4" name="Slide Number Placeholder 3"/>
          <p:cNvSpPr>
            <a:spLocks noGrp="1"/>
          </p:cNvSpPr>
          <p:nvPr>
            <p:ph type="sldNum" sz="quarter"/>
          </p:nvPr>
        </p:nvSpPr>
        <p:spPr/>
        <p:txBody>
          <a:bodyPr/>
          <a:lstStyle/>
          <a:p>
            <a:pPr>
              <a:defRPr/>
            </a:pPr>
            <a:fld id="{7B3B9F73-337B-4E59-A1C1-2D1D386B6FE8}" type="slidenum">
              <a:rPr lang="fr-BE" smtClean="0"/>
              <a:pPr>
                <a:defRPr/>
              </a:pPr>
              <a:t>17</a:t>
            </a:fld>
            <a:endParaRPr lang="fr-BE" dirty="0"/>
          </a:p>
        </p:txBody>
      </p:sp>
    </p:spTree>
    <p:extLst>
      <p:ext uri="{BB962C8B-B14F-4D97-AF65-F5344CB8AC3E}">
        <p14:creationId xmlns:p14="http://schemas.microsoft.com/office/powerpoint/2010/main" val="118503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45" name="PlaceHolder 2"/>
          <p:cNvSpPr>
            <a:spLocks noGrp="1"/>
          </p:cNvSpPr>
          <p:nvPr>
            <p:ph type="body"/>
          </p:nvPr>
        </p:nvSpPr>
        <p:spPr>
          <a:xfrm>
            <a:off x="679768" y="4751220"/>
            <a:ext cx="5438140" cy="3887362"/>
          </a:xfrm>
        </p:spPr>
        <p:txBody>
          <a:bodyPr/>
          <a:lstStyle/>
          <a:p>
            <a:pPr marL="216000" indent="-216000" eaLnBrk="1" fontAlgn="auto" hangingPunct="1">
              <a:spcBef>
                <a:spcPts val="0"/>
              </a:spcBef>
              <a:spcAft>
                <a:spcPts val="0"/>
              </a:spcAft>
              <a:defRPr/>
            </a:pPr>
            <a:r>
              <a:rPr lang="sk-SK" sz="2000" b="1" dirty="0" smtClean="0"/>
              <a:t>Moja</a:t>
            </a:r>
            <a:r>
              <a:rPr lang="sk-SK" sz="2000" b="1" baseline="0" dirty="0" smtClean="0"/>
              <a:t> rodina a priatelia veria dezinformáciám, čo mám robiť? </a:t>
            </a:r>
          </a:p>
          <a:p>
            <a:pPr marL="216000" indent="-216000" eaLnBrk="1" fontAlgn="auto" hangingPunct="1">
              <a:spcBef>
                <a:spcPts val="0"/>
              </a:spcBef>
              <a:spcAft>
                <a:spcPts val="0"/>
              </a:spcAft>
              <a:defRPr/>
            </a:pPr>
            <a:endParaRPr lang="sk-SK" sz="2000" b="1" dirty="0" smtClean="0"/>
          </a:p>
          <a:p>
            <a:pPr marL="342900" indent="-342900" eaLnBrk="1" fontAlgn="auto" hangingPunct="1">
              <a:spcBef>
                <a:spcPts val="0"/>
              </a:spcBef>
              <a:spcAft>
                <a:spcPts val="0"/>
              </a:spcAft>
              <a:buFont typeface="Arial" panose="020B0604020202020204" pitchFamily="34" charset="0"/>
              <a:buChar char="•"/>
              <a:defRPr/>
            </a:pPr>
            <a:r>
              <a:rPr lang="sk-SK" sz="2000" b="0" dirty="0" smtClean="0"/>
              <a:t>Je dôležité, aby sme</a:t>
            </a:r>
            <a:r>
              <a:rPr lang="sk-SK" sz="2000" b="0" baseline="0" dirty="0" smtClean="0"/>
              <a:t> sa s našimi priateľmi a rodinou rozprávali. </a:t>
            </a:r>
          </a:p>
          <a:p>
            <a:pPr marL="342900" indent="-342900" eaLnBrk="1" fontAlgn="auto" hangingPunct="1">
              <a:spcBef>
                <a:spcPts val="0"/>
              </a:spcBef>
              <a:spcAft>
                <a:spcPts val="0"/>
              </a:spcAft>
              <a:buFont typeface="Arial" panose="020B0604020202020204" pitchFamily="34" charset="0"/>
              <a:buChar char="•"/>
              <a:defRPr/>
            </a:pPr>
            <a:r>
              <a:rPr lang="sk-SK" sz="2000" b="0" baseline="0" dirty="0" smtClean="0"/>
              <a:t>Skúsme pochopiť ich pohľad neútočiť ale naopak si vypočuť ich názor. </a:t>
            </a:r>
          </a:p>
          <a:p>
            <a:pPr marL="342900" indent="-342900" eaLnBrk="1" fontAlgn="auto" hangingPunct="1">
              <a:spcBef>
                <a:spcPts val="0"/>
              </a:spcBef>
              <a:spcAft>
                <a:spcPts val="0"/>
              </a:spcAft>
              <a:buFont typeface="Arial" panose="020B0604020202020204" pitchFamily="34" charset="0"/>
              <a:buChar char="•"/>
              <a:defRPr/>
            </a:pPr>
            <a:r>
              <a:rPr lang="sk-SK" sz="2000" b="0" baseline="0" dirty="0" smtClean="0"/>
              <a:t>Ak sa nechceme rozprávať o konfliktných témach, vypočujme si, či našich blízkych netrápi niečo iné. </a:t>
            </a:r>
          </a:p>
          <a:p>
            <a:pPr marL="342900" indent="-342900" eaLnBrk="1" fontAlgn="auto" hangingPunct="1">
              <a:spcBef>
                <a:spcPts val="0"/>
              </a:spcBef>
              <a:spcAft>
                <a:spcPts val="0"/>
              </a:spcAft>
              <a:buFont typeface="Arial" panose="020B0604020202020204" pitchFamily="34" charset="0"/>
              <a:buChar char="•"/>
              <a:defRPr/>
            </a:pPr>
            <a:r>
              <a:rPr lang="sk-SK" sz="2000" b="0" baseline="0" dirty="0" smtClean="0"/>
              <a:t>Ľudia, ktorí veria dezinformáciám, často stratili pocit kontroly nad svojim životom.</a:t>
            </a:r>
          </a:p>
          <a:p>
            <a:pPr marL="216000" indent="-216000" eaLnBrk="1" fontAlgn="auto" hangingPunct="1">
              <a:spcBef>
                <a:spcPts val="0"/>
              </a:spcBef>
              <a:spcAft>
                <a:spcPts val="0"/>
              </a:spcAft>
              <a:defRPr/>
            </a:pPr>
            <a:endParaRPr lang="sk-SK" sz="2000" b="1" baseline="0" dirty="0" smtClean="0"/>
          </a:p>
          <a:p>
            <a:pPr marL="216000" indent="-216000" eaLnBrk="1" fontAlgn="auto" hangingPunct="1">
              <a:spcBef>
                <a:spcPts val="0"/>
              </a:spcBef>
              <a:spcAft>
                <a:spcPts val="0"/>
              </a:spcAft>
              <a:defRPr/>
            </a:pPr>
            <a:endParaRPr lang="sk-SK" sz="2000" b="1" dirty="0" smtClean="0"/>
          </a:p>
          <a:p>
            <a:pPr marL="216000" indent="-216000" eaLnBrk="1" fontAlgn="auto" hangingPunct="1">
              <a:spcBef>
                <a:spcPts val="0"/>
              </a:spcBef>
              <a:spcAft>
                <a:spcPts val="0"/>
              </a:spcAft>
              <a:defRPr/>
            </a:pPr>
            <a:r>
              <a:rPr lang="sk-SK" sz="2000" b="1" dirty="0" smtClean="0"/>
              <a:t>Prístup </a:t>
            </a:r>
            <a:r>
              <a:rPr lang="sk-SK" sz="2000" b="1" dirty="0"/>
              <a:t>k nastavovaniu zrkadla rodine a priateľom je dôležitý! Často určuje, či vás budú počúvať alebo zmenia svoj názor. Tu je niekoľko nápadov, ako pristupovať k týmto zložitým rozhovorom.</a:t>
            </a:r>
          </a:p>
          <a:p>
            <a:pPr marL="457200" eaLnBrk="1" fontAlgn="auto" hangingPunct="1">
              <a:spcBef>
                <a:spcPts val="0"/>
              </a:spcBef>
              <a:spcAft>
                <a:spcPts val="0"/>
              </a:spcAft>
              <a:tabLst>
                <a:tab pos="0" algn="l"/>
              </a:tabLst>
              <a:defRPr/>
            </a:pPr>
            <a:endParaRPr lang="fr-BE" sz="2000" spc="-1" dirty="0"/>
          </a:p>
          <a:p>
            <a:pPr eaLnBrk="1" fontAlgn="auto" hangingPunct="1">
              <a:spcBef>
                <a:spcPts val="0"/>
              </a:spcBef>
              <a:spcAft>
                <a:spcPts val="0"/>
              </a:spcAft>
              <a:tabLst>
                <a:tab pos="0" algn="l"/>
              </a:tabLst>
              <a:defRPr/>
            </a:pPr>
            <a:r>
              <a:rPr lang="sk-SK" i="1" dirty="0">
                <a:solidFill>
                  <a:srgbClr val="000000"/>
                </a:solidFill>
              </a:rPr>
              <a:t>– Najväčšia chyba, ktorú môžete urobiť</a:t>
            </a:r>
            <a:r>
              <a:rPr lang="sk-SK" dirty="0">
                <a:solidFill>
                  <a:srgbClr val="000000"/>
                </a:solidFill>
              </a:rPr>
              <a:t>: Hoci pokušenie uraziť ľudí, ktorí veria dezinformáciám, je veľké, je to mimoriadne kontraproduktívne. </a:t>
            </a:r>
            <a:r>
              <a:rPr lang="sk-SK" dirty="0" smtClean="0">
                <a:solidFill>
                  <a:srgbClr val="000000"/>
                </a:solidFill>
              </a:rPr>
              <a:t>Mnohí </a:t>
            </a:r>
            <a:r>
              <a:rPr lang="sk-SK" dirty="0">
                <a:solidFill>
                  <a:srgbClr val="000000"/>
                </a:solidFill>
              </a:rPr>
              <a:t>z týchto ľudí môžu mať pochopiteľné, hoci scestné obavy, ktoré sa vzťahujú na ich konkrétnu situáciu, ale nie na obyvateľstvo ako celok. Napríklad ich dieťa mohlo reagovať na očkovaciu látku, pretože lekári nevedeli o nejakej alergii, a preto môžu mať nedôveru k vakcínam. Útok na nich by ich v takomto prípade len utvrdil v ich presvedčení</a:t>
            </a:r>
            <a:r>
              <a:rPr lang="sk-SK" dirty="0" smtClean="0">
                <a:solidFill>
                  <a:srgbClr val="000000"/>
                </a:solidFill>
              </a:rPr>
              <a:t>.</a:t>
            </a:r>
          </a:p>
          <a:p>
            <a:pPr eaLnBrk="1" fontAlgn="auto" hangingPunct="1">
              <a:spcBef>
                <a:spcPts val="0"/>
              </a:spcBef>
              <a:spcAft>
                <a:spcPts val="0"/>
              </a:spcAft>
              <a:tabLst>
                <a:tab pos="0" algn="l"/>
              </a:tabLst>
              <a:defRPr/>
            </a:pPr>
            <a:endParaRPr lang="sk-SK" i="1" dirty="0" smtClean="0">
              <a:solidFill>
                <a:srgbClr val="000000"/>
              </a:solidFill>
            </a:endParaRPr>
          </a:p>
          <a:p>
            <a:pPr eaLnBrk="1" fontAlgn="auto" hangingPunct="1">
              <a:spcBef>
                <a:spcPts val="0"/>
              </a:spcBef>
              <a:spcAft>
                <a:spcPts val="0"/>
              </a:spcAft>
              <a:tabLst>
                <a:tab pos="0" algn="l"/>
              </a:tabLst>
              <a:defRPr/>
            </a:pPr>
            <a:r>
              <a:rPr lang="sk-SK" i="1" dirty="0" smtClean="0">
                <a:solidFill>
                  <a:srgbClr val="000000"/>
                </a:solidFill>
              </a:rPr>
              <a:t>– </a:t>
            </a:r>
            <a:r>
              <a:rPr lang="sk-SK" i="1" dirty="0">
                <a:solidFill>
                  <a:srgbClr val="000000"/>
                </a:solidFill>
              </a:rPr>
              <a:t>Tých neoblomných možno osloviť súhlasom s ich obavami</a:t>
            </a:r>
            <a:r>
              <a:rPr lang="sk-SK" dirty="0">
                <a:solidFill>
                  <a:srgbClr val="000000"/>
                </a:solidFill>
              </a:rPr>
              <a:t>: Ľudia, ktorí veria nepravdivým informáciám (napríklad odporcovia vakcín), sú napokon tiež len ľudia – iba chcú, aby ich dieťa bolo v bezpečí. Z dôkazov však vyplýva, že vakcíny sú (ak už nič viac) bezpečnejšie, než zostať bez vakcíny. </a:t>
            </a:r>
            <a:r>
              <a:rPr lang="sk-SK" i="1" dirty="0">
                <a:solidFill>
                  <a:srgbClr val="000000"/>
                </a:solidFill>
              </a:rPr>
              <a:t>Ak toto vysvetlíte súcitne a empaticky, máte najväčšiu šancu, že ľudia zmenia názor</a:t>
            </a:r>
            <a:r>
              <a:rPr lang="sk-SK" dirty="0">
                <a:solidFill>
                  <a:srgbClr val="000000"/>
                </a:solidFill>
              </a:rPr>
              <a:t>; </a:t>
            </a:r>
            <a:r>
              <a:rPr lang="sk-SK" i="1" dirty="0">
                <a:solidFill>
                  <a:srgbClr val="000000"/>
                </a:solidFill>
              </a:rPr>
              <a:t>inými slovami, treba trpezlivosť a vľúdnosť. </a:t>
            </a:r>
          </a:p>
          <a:p>
            <a:pPr eaLnBrk="1" fontAlgn="auto" hangingPunct="1">
              <a:spcBef>
                <a:spcPts val="0"/>
              </a:spcBef>
              <a:spcAft>
                <a:spcPts val="0"/>
              </a:spcAft>
              <a:tabLst>
                <a:tab pos="0" algn="l"/>
              </a:tabLst>
              <a:defRPr/>
            </a:pPr>
            <a:endParaRPr lang="fr-BE" spc="-1" dirty="0"/>
          </a:p>
          <a:p>
            <a:pPr eaLnBrk="1" fontAlgn="auto" hangingPunct="1">
              <a:spcBef>
                <a:spcPts val="0"/>
              </a:spcBef>
              <a:spcAft>
                <a:spcPts val="0"/>
              </a:spcAft>
              <a:tabLst>
                <a:tab pos="0" algn="l"/>
              </a:tabLst>
              <a:defRPr/>
            </a:pPr>
            <a:r>
              <a:rPr lang="sk-SK" i="1" dirty="0">
                <a:solidFill>
                  <a:srgbClr val="000000"/>
                </a:solidFill>
              </a:rPr>
              <a:t>– Vedecký proces je plný neistôt, a toto sa dostatočne dobre nevysvetľuje.</a:t>
            </a:r>
            <a:r>
              <a:rPr lang="sk-SK" dirty="0">
                <a:solidFill>
                  <a:srgbClr val="000000"/>
                </a:solidFill>
              </a:rPr>
              <a:t> Ku všetkým informáciám, ktoré poskytnete, treba úprimne dodať, do akej miery existuje vedecký konsenzus alebo istota. Hoci by to pri rozhovoroch s rodinou a priateľmi nemalo byť hlavným posolstvom, treba to povedať a primerane zohľadniť mieru neistoty medzi expertmi. Ľudia musia pochopiť, že veda je proces pokusov a omylov, kde sa rozhodnutia prijímajú na základe najlepších informácií, ktoré sú v danom čase k dispozícii, ale ktoré sa môžu v nadväznosti na nové štúdie zmeniť.</a:t>
            </a:r>
          </a:p>
          <a:p>
            <a:pPr eaLnBrk="1" fontAlgn="auto" hangingPunct="1">
              <a:spcBef>
                <a:spcPts val="0"/>
              </a:spcBef>
              <a:spcAft>
                <a:spcPts val="0"/>
              </a:spcAft>
              <a:tabLst>
                <a:tab pos="0" algn="l"/>
              </a:tabLst>
              <a:defRPr/>
            </a:pPr>
            <a:endParaRPr lang="fr-BE" spc="-1" dirty="0"/>
          </a:p>
          <a:p>
            <a:pPr eaLnBrk="1" fontAlgn="auto" hangingPunct="1">
              <a:spcBef>
                <a:spcPts val="0"/>
              </a:spcBef>
              <a:spcAft>
                <a:spcPts val="0"/>
              </a:spcAft>
              <a:tabLst>
                <a:tab pos="0" algn="l"/>
              </a:tabLst>
              <a:defRPr/>
            </a:pPr>
            <a:r>
              <a:rPr lang="sk-SK" dirty="0">
                <a:solidFill>
                  <a:srgbClr val="000000"/>
                </a:solidFill>
              </a:rPr>
              <a:t>Viac si môžete prečítať tu:</a:t>
            </a:r>
          </a:p>
          <a:p>
            <a:pPr eaLnBrk="1" fontAlgn="auto" hangingPunct="1">
              <a:spcBef>
                <a:spcPts val="0"/>
              </a:spcBef>
              <a:spcAft>
                <a:spcPts val="0"/>
              </a:spcAft>
              <a:tabLst>
                <a:tab pos="0" algn="l"/>
              </a:tabLst>
              <a:defRPr/>
            </a:pPr>
            <a:r>
              <a:rPr lang="sk-SK" dirty="0">
                <a:solidFill>
                  <a:srgbClr val="000000"/>
                </a:solidFill>
                <a:hlinkClick r:id="rId3"/>
              </a:rPr>
              <a:t>https://firstdraftnews.org/latest/how-to-talk-to-family-and-friends-about-that-misleading-whatsapp-message/</a:t>
            </a:r>
          </a:p>
          <a:p>
            <a:pPr eaLnBrk="1" fontAlgn="auto" hangingPunct="1">
              <a:spcBef>
                <a:spcPts val="0"/>
              </a:spcBef>
              <a:spcAft>
                <a:spcPts val="0"/>
              </a:spcAft>
              <a:tabLst>
                <a:tab pos="0" algn="l"/>
              </a:tabLst>
              <a:defRPr/>
            </a:pPr>
            <a:r>
              <a:rPr lang="sk-SK" sz="2000" u="sng" dirty="0">
                <a:solidFill>
                  <a:srgbClr val="000000"/>
                </a:solidFill>
                <a:hlinkClick r:id="rId4"/>
              </a:rPr>
              <a:t>https://www.poynter.org/fact-checking/2020/have-you-become-a-personal-fact-checker-to-your-family-and-friends/</a:t>
            </a:r>
          </a:p>
        </p:txBody>
      </p:sp>
      <p:sp>
        <p:nvSpPr>
          <p:cNvPr id="746"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3FA12DDB-C70B-4A6E-8C10-2C89D8BA867B}" type="slidenum">
              <a:rPr lang="fr-BE" sz="1200" spc="-1">
                <a:solidFill>
                  <a:srgbClr val="000000"/>
                </a:solidFill>
                <a:latin typeface="+mn-lt"/>
                <a:ea typeface="+mn-ea"/>
                <a:cs typeface="+mn-cs"/>
              </a:rPr>
              <a:pPr algn="r" eaLnBrk="1" fontAlgn="auto" hangingPunct="1">
                <a:spcBef>
                  <a:spcPts val="0"/>
                </a:spcBef>
                <a:spcAft>
                  <a:spcPts val="0"/>
                </a:spcAft>
                <a:defRPr/>
              </a:pPr>
              <a:t>18</a:t>
            </a:fld>
            <a:endParaRPr lang="fr-BE" sz="1200" spc="-1" dirty="0">
              <a:solidFill>
                <a:srgbClr val="000000"/>
              </a:solidFill>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00013" y="877888"/>
            <a:ext cx="7693026" cy="432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sk-SK" altLang="sk-SK" dirty="0" err="1" smtClean="0"/>
              <a:t>Euromýty</a:t>
            </a:r>
            <a:r>
              <a:rPr lang="sk-SK" altLang="sk-SK" dirty="0" smtClean="0"/>
              <a:t>: https://slovakia.representation.ec.europa.eu/aktuality-podujatia/euromyty_sk</a:t>
            </a:r>
          </a:p>
          <a:p>
            <a:pPr eaLnBrk="1" hangingPunct="1">
              <a:spcBef>
                <a:spcPct val="0"/>
              </a:spcBef>
            </a:pPr>
            <a:r>
              <a:rPr lang="sk-SK" altLang="sk-SK" dirty="0" smtClean="0"/>
              <a:t>EU </a:t>
            </a:r>
            <a:r>
              <a:rPr lang="sk-SK" altLang="sk-SK" dirty="0" err="1" smtClean="0"/>
              <a:t>vs</a:t>
            </a:r>
            <a:r>
              <a:rPr lang="sk-SK" altLang="sk-SK" dirty="0" smtClean="0"/>
              <a:t> </a:t>
            </a:r>
            <a:r>
              <a:rPr lang="sk-SK" altLang="sk-SK" dirty="0" err="1" smtClean="0"/>
              <a:t>Disinfo</a:t>
            </a:r>
            <a:r>
              <a:rPr lang="sk-SK" altLang="sk-SK" dirty="0" smtClean="0"/>
              <a:t>: https://euvsdisinfo.eu/</a:t>
            </a:r>
          </a:p>
          <a:p>
            <a:pPr eaLnBrk="1" hangingPunct="1">
              <a:spcBef>
                <a:spcPct val="0"/>
              </a:spcBef>
            </a:pPr>
            <a:r>
              <a:rPr lang="sk-SK" altLang="sk-SK" dirty="0" smtClean="0"/>
              <a:t>AFP Fakty: https://fakty.afp.com/list</a:t>
            </a:r>
          </a:p>
          <a:p>
            <a:pPr eaLnBrk="1" hangingPunct="1">
              <a:spcBef>
                <a:spcPct val="0"/>
              </a:spcBef>
            </a:pPr>
            <a:r>
              <a:rPr lang="sk-SK" altLang="sk-SK" dirty="0" smtClean="0"/>
              <a:t>Polícia </a:t>
            </a:r>
            <a:r>
              <a:rPr lang="sk-SK" altLang="sk-SK" dirty="0" err="1" smtClean="0"/>
              <a:t>Hoaxy</a:t>
            </a:r>
            <a:r>
              <a:rPr lang="sk-SK" altLang="sk-SK" dirty="0" smtClean="0"/>
              <a:t> a podvody: https://www.facebook.com/hoaxPZ/</a:t>
            </a:r>
          </a:p>
          <a:p>
            <a:pPr eaLnBrk="1" hangingPunct="1">
              <a:spcBef>
                <a:spcPct val="0"/>
              </a:spcBef>
            </a:pPr>
            <a:r>
              <a:rPr lang="sk-SK" altLang="sk-SK" dirty="0" smtClean="0"/>
              <a:t>Demagóg: https://demagog.sk/</a:t>
            </a:r>
          </a:p>
          <a:p>
            <a:pPr eaLnBrk="1" hangingPunct="1">
              <a:spcBef>
                <a:spcPct val="0"/>
              </a:spcBef>
            </a:pPr>
            <a:endParaRPr lang="sk-SK" altLang="sk-SK" dirty="0" smtClean="0"/>
          </a:p>
          <a:p>
            <a:pPr eaLnBrk="1" hangingPunct="1">
              <a:spcBef>
                <a:spcPct val="0"/>
              </a:spcBef>
            </a:pPr>
            <a:r>
              <a:rPr lang="sk-SK" altLang="sk-SK" dirty="0" smtClean="0"/>
              <a:t> </a:t>
            </a:r>
          </a:p>
          <a:p>
            <a:pPr eaLnBrk="1" hangingPunct="1">
              <a:spcBef>
                <a:spcPct val="0"/>
              </a:spcBef>
            </a:pPr>
            <a:endParaRPr lang="sk-SK" altLang="sk-SK" dirty="0" smtClean="0"/>
          </a:p>
        </p:txBody>
      </p:sp>
      <p:sp>
        <p:nvSpPr>
          <p:cNvPr id="4" name="Slide Number Placeholder 3"/>
          <p:cNvSpPr>
            <a:spLocks noGrp="1"/>
          </p:cNvSpPr>
          <p:nvPr>
            <p:ph type="sldNum" sz="quarter"/>
          </p:nvPr>
        </p:nvSpPr>
        <p:spPr/>
        <p:txBody>
          <a:bodyPr/>
          <a:lstStyle/>
          <a:p>
            <a:pPr>
              <a:defRPr/>
            </a:pPr>
            <a:fld id="{90D23A96-E852-4307-B393-6936DD8259A8}" type="slidenum">
              <a:rPr lang="fr-BE" smtClean="0"/>
              <a:pPr>
                <a:defRPr/>
              </a:pPr>
              <a:t>20</a:t>
            </a:fld>
            <a:endParaRPr lang="fr-BE" dirty="0"/>
          </a:p>
        </p:txBody>
      </p:sp>
    </p:spTree>
    <p:extLst>
      <p:ext uri="{BB962C8B-B14F-4D97-AF65-F5344CB8AC3E}">
        <p14:creationId xmlns:p14="http://schemas.microsoft.com/office/powerpoint/2010/main" val="170354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idx="10"/>
          </p:nvPr>
        </p:nvSpPr>
        <p:spPr/>
        <p:txBody>
          <a:bodyPr/>
          <a:lstStyle/>
          <a:p>
            <a:pPr>
              <a:defRPr/>
            </a:pPr>
            <a:fld id="{75ABCE0D-8D04-496B-A0E8-791E8F538D33}" type="slidenum">
              <a:rPr lang="fr-BE" smtClean="0"/>
              <a:pPr>
                <a:defRPr/>
              </a:pPr>
              <a:t>2</a:t>
            </a:fld>
            <a:endParaRPr lang="fr-BE" dirty="0"/>
          </a:p>
        </p:txBody>
      </p:sp>
    </p:spTree>
    <p:extLst>
      <p:ext uri="{BB962C8B-B14F-4D97-AF65-F5344CB8AC3E}">
        <p14:creationId xmlns:p14="http://schemas.microsoft.com/office/powerpoint/2010/main" val="133985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00013" y="877888"/>
            <a:ext cx="7693026" cy="432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sk-SK" altLang="sk-SK" dirty="0" err="1" smtClean="0"/>
              <a:t>Euromýty</a:t>
            </a:r>
            <a:r>
              <a:rPr lang="sk-SK" altLang="sk-SK" dirty="0" smtClean="0"/>
              <a:t>: https://slovakia.representation.ec.europa.eu/aktuality-podujatia/euromyty_sk</a:t>
            </a:r>
          </a:p>
          <a:p>
            <a:pPr eaLnBrk="1" hangingPunct="1">
              <a:spcBef>
                <a:spcPct val="0"/>
              </a:spcBef>
            </a:pPr>
            <a:r>
              <a:rPr lang="sk-SK" altLang="sk-SK" dirty="0" smtClean="0"/>
              <a:t>EU </a:t>
            </a:r>
            <a:r>
              <a:rPr lang="sk-SK" altLang="sk-SK" dirty="0" err="1" smtClean="0"/>
              <a:t>vs</a:t>
            </a:r>
            <a:r>
              <a:rPr lang="sk-SK" altLang="sk-SK" dirty="0" smtClean="0"/>
              <a:t> </a:t>
            </a:r>
            <a:r>
              <a:rPr lang="sk-SK" altLang="sk-SK" dirty="0" err="1" smtClean="0"/>
              <a:t>Disinfo</a:t>
            </a:r>
            <a:r>
              <a:rPr lang="sk-SK" altLang="sk-SK" dirty="0" smtClean="0"/>
              <a:t>: https://euvsdisinfo.eu/</a:t>
            </a:r>
          </a:p>
          <a:p>
            <a:pPr eaLnBrk="1" hangingPunct="1">
              <a:spcBef>
                <a:spcPct val="0"/>
              </a:spcBef>
            </a:pPr>
            <a:r>
              <a:rPr lang="sk-SK" altLang="sk-SK" dirty="0" smtClean="0"/>
              <a:t>AFP Fakty: https://fakty.afp.com/list</a:t>
            </a:r>
          </a:p>
          <a:p>
            <a:pPr eaLnBrk="1" hangingPunct="1">
              <a:spcBef>
                <a:spcPct val="0"/>
              </a:spcBef>
            </a:pPr>
            <a:r>
              <a:rPr lang="sk-SK" altLang="sk-SK" dirty="0" smtClean="0"/>
              <a:t>Polícia </a:t>
            </a:r>
            <a:r>
              <a:rPr lang="sk-SK" altLang="sk-SK" dirty="0" err="1" smtClean="0"/>
              <a:t>Hoaxy</a:t>
            </a:r>
            <a:r>
              <a:rPr lang="sk-SK" altLang="sk-SK" dirty="0" smtClean="0"/>
              <a:t> a podvody: https://www.facebook.com/hoaxPZ/ a  https://www.instagram.com/hoaxpz/</a:t>
            </a:r>
          </a:p>
          <a:p>
            <a:pPr eaLnBrk="1" hangingPunct="1">
              <a:spcBef>
                <a:spcPct val="0"/>
              </a:spcBef>
            </a:pPr>
            <a:r>
              <a:rPr lang="sk-SK" altLang="sk-SK" dirty="0" smtClean="0"/>
              <a:t>Demagóg: https://demagog.sk/</a:t>
            </a:r>
          </a:p>
          <a:p>
            <a:pPr eaLnBrk="1" hangingPunct="1">
              <a:spcBef>
                <a:spcPct val="0"/>
              </a:spcBef>
            </a:pPr>
            <a:endParaRPr lang="sk-SK" altLang="sk-SK" dirty="0" smtClean="0"/>
          </a:p>
          <a:p>
            <a:pPr eaLnBrk="1" hangingPunct="1">
              <a:spcBef>
                <a:spcPct val="0"/>
              </a:spcBef>
            </a:pPr>
            <a:r>
              <a:rPr lang="sk-SK" altLang="sk-SK" dirty="0" smtClean="0"/>
              <a:t> </a:t>
            </a:r>
          </a:p>
          <a:p>
            <a:pPr eaLnBrk="1" hangingPunct="1">
              <a:spcBef>
                <a:spcPct val="0"/>
              </a:spcBef>
            </a:pPr>
            <a:endParaRPr lang="sk-SK" altLang="sk-SK" dirty="0" smtClean="0"/>
          </a:p>
        </p:txBody>
      </p:sp>
      <p:sp>
        <p:nvSpPr>
          <p:cNvPr id="4" name="Slide Number Placeholder 3"/>
          <p:cNvSpPr>
            <a:spLocks noGrp="1"/>
          </p:cNvSpPr>
          <p:nvPr>
            <p:ph type="sldNum" sz="quarter"/>
          </p:nvPr>
        </p:nvSpPr>
        <p:spPr/>
        <p:txBody>
          <a:bodyPr/>
          <a:lstStyle/>
          <a:p>
            <a:pPr>
              <a:defRPr/>
            </a:pPr>
            <a:fld id="{90D23A96-E852-4307-B393-6936DD8259A8}" type="slidenum">
              <a:rPr lang="fr-BE" smtClean="0"/>
              <a:pPr>
                <a:defRPr/>
              </a:pPr>
              <a:t>21</a:t>
            </a:fld>
            <a:endParaRPr lang="fr-B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00013" y="877888"/>
            <a:ext cx="7693026" cy="432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sk-SK" altLang="sk-SK" smtClean="0"/>
              <a:t>Skutočné či Photoshop?: https://landing.adobe.com/en/na/products/creative-cloud/69308-real-or-photoshop/index.html</a:t>
            </a:r>
          </a:p>
          <a:p>
            <a:pPr eaLnBrk="1" hangingPunct="1">
              <a:spcBef>
                <a:spcPct val="0"/>
              </a:spcBef>
            </a:pPr>
            <a:r>
              <a:rPr lang="sk-SK" altLang="sk-SK" smtClean="0"/>
              <a:t>Fakescape: https://www.fakescape.cz/sk</a:t>
            </a:r>
          </a:p>
          <a:p>
            <a:pPr eaLnBrk="1" hangingPunct="1">
              <a:spcBef>
                <a:spcPct val="0"/>
              </a:spcBef>
            </a:pPr>
            <a:r>
              <a:rPr lang="sk-SK" altLang="sk-SK" smtClean="0"/>
              <a:t>Troll Factory: https://trollfactory.yle.fi/</a:t>
            </a:r>
          </a:p>
          <a:p>
            <a:pPr eaLnBrk="1" hangingPunct="1">
              <a:spcBef>
                <a:spcPct val="0"/>
              </a:spcBef>
            </a:pPr>
            <a:r>
              <a:rPr lang="sk-SK" altLang="sk-SK" smtClean="0"/>
              <a:t>Fakey: https://fakey.osome.iu.edu/</a:t>
            </a:r>
          </a:p>
          <a:p>
            <a:pPr eaLnBrk="1" hangingPunct="1">
              <a:spcBef>
                <a:spcPct val="0"/>
              </a:spcBef>
            </a:pPr>
            <a:r>
              <a:rPr lang="sk-SK" altLang="sk-SK" smtClean="0"/>
              <a:t>Escape Fake: https://escapefake.org/en/home-4/</a:t>
            </a:r>
          </a:p>
        </p:txBody>
      </p:sp>
      <p:sp>
        <p:nvSpPr>
          <p:cNvPr id="4" name="Slide Number Placeholder 3"/>
          <p:cNvSpPr>
            <a:spLocks noGrp="1"/>
          </p:cNvSpPr>
          <p:nvPr>
            <p:ph type="sldNum" sz="quarter"/>
          </p:nvPr>
        </p:nvSpPr>
        <p:spPr/>
        <p:txBody>
          <a:bodyPr/>
          <a:lstStyle/>
          <a:p>
            <a:pPr>
              <a:defRPr/>
            </a:pPr>
            <a:fld id="{5D899230-F0F1-4225-8705-C2873CD694E8}" type="slidenum">
              <a:rPr lang="fr-BE" smtClean="0"/>
              <a:pPr>
                <a:defRPr/>
              </a:pPr>
              <a:t>22</a:t>
            </a:fld>
            <a:endParaRPr lang="fr-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PlaceHolder 2"/>
          <p:cNvSpPr>
            <a:spLocks noGrp="1"/>
          </p:cNvSpPr>
          <p:nvPr>
            <p:ph type="body"/>
          </p:nvPr>
        </p:nvSpPr>
        <p:spPr bwMode="auto">
          <a:xfrm>
            <a:off x="679768" y="4751220"/>
            <a:ext cx="5438140" cy="38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15900" indent="-215900" eaLnBrk="1" hangingPunct="1">
              <a:spcBef>
                <a:spcPct val="0"/>
              </a:spcBef>
            </a:pPr>
            <a:r>
              <a:rPr lang="sk-SK" altLang="sk-SK" sz="2000" b="1" dirty="0" smtClean="0"/>
              <a:t>Na úvod otázka do diskusie:</a:t>
            </a:r>
          </a:p>
          <a:p>
            <a:pPr marL="215900" indent="-215900" eaLnBrk="1" hangingPunct="1">
              <a:spcBef>
                <a:spcPct val="0"/>
              </a:spcBef>
            </a:pPr>
            <a:r>
              <a:rPr lang="sk-SK" altLang="sk-SK" sz="2000" b="1" dirty="0" smtClean="0"/>
              <a:t>Poznáte nejakú konšpiračnú teóriu?</a:t>
            </a:r>
            <a:endParaRPr lang="sk-SK" altLang="sk-SK" sz="2000" dirty="0" smtClean="0"/>
          </a:p>
        </p:txBody>
      </p:sp>
      <p:sp>
        <p:nvSpPr>
          <p:cNvPr id="680"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999FF673-C34A-4F8E-9CE5-791F0F4391F4}" type="slidenum">
              <a:rPr lang="fr-BE" sz="1200" spc="-1">
                <a:solidFill>
                  <a:srgbClr val="000000"/>
                </a:solidFill>
                <a:latin typeface="+mn-lt"/>
                <a:ea typeface="+mn-ea"/>
                <a:cs typeface="+mn-cs"/>
              </a:rPr>
              <a:pPr algn="r" eaLnBrk="1" fontAlgn="auto" hangingPunct="1">
                <a:spcBef>
                  <a:spcPts val="0"/>
                </a:spcBef>
                <a:spcAft>
                  <a:spcPts val="0"/>
                </a:spcAft>
                <a:defRPr/>
              </a:pPr>
              <a:t>3</a:t>
            </a:fld>
            <a:endParaRPr lang="fr-BE" sz="1200" spc="-1" dirty="0">
              <a:solidFill>
                <a:srgbClr val="000000"/>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5" name="PlaceHolder 2"/>
          <p:cNvSpPr>
            <a:spLocks noGrp="1"/>
          </p:cNvSpPr>
          <p:nvPr>
            <p:ph type="body"/>
          </p:nvPr>
        </p:nvSpPr>
        <p:spPr bwMode="auto">
          <a:xfrm>
            <a:off x="679768" y="4751220"/>
            <a:ext cx="5438140" cy="38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2000" b="1" dirty="0" smtClean="0">
                <a:cs typeface="Calibri" panose="020F0502020204030204" pitchFamily="34" charset="0"/>
              </a:rPr>
              <a:t>Viete,</a:t>
            </a:r>
            <a:r>
              <a:rPr lang="sk-SK" altLang="sk-SK" sz="2000" b="1" baseline="0" dirty="0" smtClean="0">
                <a:cs typeface="Calibri" panose="020F0502020204030204" pitchFamily="34" charset="0"/>
              </a:rPr>
              <a:t> čo</a:t>
            </a:r>
            <a:r>
              <a:rPr lang="sk-SK" altLang="sk-SK" sz="2000" b="1" dirty="0" smtClean="0">
                <a:cs typeface="Calibri" panose="020F0502020204030204" pitchFamily="34" charset="0"/>
              </a:rPr>
              <a:t> sú konšpirácie?</a:t>
            </a:r>
          </a:p>
          <a:p>
            <a:pPr marL="0" indent="0" eaLnBrk="1" hangingPunct="1">
              <a:spcBef>
                <a:spcPct val="0"/>
              </a:spcBef>
              <a:buNone/>
              <a:tabLst>
                <a:tab pos="0" algn="l"/>
              </a:tabLst>
            </a:pPr>
            <a:r>
              <a:rPr lang="sk-SK" altLang="sk-SK" sz="2000" dirty="0" smtClean="0"/>
              <a:t>Konšpiračné teórie</a:t>
            </a:r>
            <a:r>
              <a:rPr lang="sk-SK" altLang="sk-SK" sz="2000" baseline="0" dirty="0" smtClean="0"/>
              <a:t> (sprisahanecké teórie) – sú populárne teórie, ktoré </a:t>
            </a:r>
            <a:r>
              <a:rPr lang="sk-SK" altLang="sk-SK" sz="2000" dirty="0" smtClean="0"/>
              <a:t>vysvetľujú historické</a:t>
            </a:r>
            <a:r>
              <a:rPr lang="sk-SK" altLang="sk-SK" sz="2000" baseline="0" dirty="0" smtClean="0"/>
              <a:t> alebo súčasné udalosti ako výsledok tajného sprisahania. </a:t>
            </a:r>
            <a:r>
              <a:rPr lang="sk-SK" sz="1200" b="0" i="0" kern="1200" dirty="0" smtClean="0">
                <a:solidFill>
                  <a:schemeClr val="tx1"/>
                </a:solidFill>
                <a:effectLst/>
                <a:latin typeface="+mn-lt"/>
                <a:ea typeface="+mn-ea"/>
                <a:cs typeface="+mn-cs"/>
              </a:rPr>
              <a:t>Niektorí ľudia začnú veriť konšpiračným teóriám, keď pociťujú nedostatok kontroly nad svojím životom</a:t>
            </a:r>
            <a:r>
              <a:rPr lang="sk-SK" sz="1200" b="0" i="0" kern="1200" baseline="0" dirty="0" smtClean="0">
                <a:solidFill>
                  <a:schemeClr val="tx1"/>
                </a:solidFill>
                <a:effectLst/>
                <a:latin typeface="+mn-lt"/>
                <a:ea typeface="+mn-ea"/>
                <a:cs typeface="+mn-cs"/>
              </a:rPr>
              <a:t>. To, že práve oni odhalili tajné sprisahanie, im dáva pocit výnimočnosti a pocit, že niekam patria (napríklad k </a:t>
            </a:r>
            <a:r>
              <a:rPr lang="sk-SK" sz="1200" b="0" i="0" kern="1200" baseline="0" dirty="0" err="1" smtClean="0">
                <a:solidFill>
                  <a:schemeClr val="tx1"/>
                </a:solidFill>
                <a:effectLst/>
                <a:latin typeface="+mn-lt"/>
                <a:ea typeface="+mn-ea"/>
                <a:cs typeface="+mn-cs"/>
              </a:rPr>
              <a:t>Plochozemcom</a:t>
            </a:r>
            <a:r>
              <a:rPr lang="sk-SK" sz="1200" b="0" i="0" kern="1200" baseline="0" dirty="0" smtClean="0">
                <a:solidFill>
                  <a:schemeClr val="tx1"/>
                </a:solidFill>
                <a:effectLst/>
                <a:latin typeface="+mn-lt"/>
                <a:ea typeface="+mn-ea"/>
                <a:cs typeface="+mn-cs"/>
              </a:rPr>
              <a:t>, viď nižšie). )Navyše, konšpirácie pomáhajú ľuďom zbaviť sa pocitu zodpovednosti za negatívne udalosti, keďže ich má na svedomí tajné sprisahanie. </a:t>
            </a:r>
            <a:r>
              <a:rPr lang="sk-SK" sz="1200" b="0" i="0" kern="1200" dirty="0" smtClean="0">
                <a:solidFill>
                  <a:schemeClr val="tx1"/>
                </a:solidFill>
                <a:effectLst/>
                <a:latin typeface="+mn-lt"/>
                <a:ea typeface="+mn-ea"/>
                <a:cs typeface="+mn-cs"/>
              </a:rPr>
              <a:t>Máme totižto tendenciu veriť, že veľké udalosti majú veľké príčiny. </a:t>
            </a:r>
          </a:p>
          <a:p>
            <a:pPr marL="0" indent="0" eaLnBrk="1" hangingPunct="1">
              <a:spcBef>
                <a:spcPct val="0"/>
              </a:spcBef>
              <a:buNone/>
              <a:tabLst>
                <a:tab pos="0" algn="l"/>
              </a:tabLst>
            </a:pPr>
            <a:r>
              <a:rPr lang="sk-SK" altLang="sk-SK" sz="1200" b="0" i="1" kern="1200" dirty="0" smtClean="0">
                <a:solidFill>
                  <a:schemeClr val="tx1"/>
                </a:solidFill>
                <a:effectLst/>
                <a:latin typeface="+mn-lt"/>
                <a:ea typeface="+mn-ea"/>
                <a:cs typeface="+mn-cs"/>
              </a:rPr>
              <a:t>Tip</a:t>
            </a:r>
            <a:r>
              <a:rPr lang="sk-SK" altLang="sk-SK" sz="1200" b="0" i="1" kern="1200" baseline="0" dirty="0" smtClean="0">
                <a:solidFill>
                  <a:schemeClr val="tx1"/>
                </a:solidFill>
                <a:effectLst/>
                <a:latin typeface="+mn-lt"/>
                <a:ea typeface="+mn-ea"/>
                <a:cs typeface="+mn-cs"/>
              </a:rPr>
              <a:t> na knižku: Falšovaná pravda (O vplyve konšpiračných teórií na naše mysle) – </a:t>
            </a:r>
            <a:r>
              <a:rPr lang="sk-SK" altLang="sk-SK" sz="1200" b="0" i="1" kern="1200" baseline="0" dirty="0" err="1" smtClean="0">
                <a:solidFill>
                  <a:schemeClr val="tx1"/>
                </a:solidFill>
                <a:effectLst/>
                <a:latin typeface="+mn-lt"/>
                <a:ea typeface="+mn-ea"/>
                <a:cs typeface="+mn-cs"/>
              </a:rPr>
              <a:t>Katharina</a:t>
            </a:r>
            <a:r>
              <a:rPr lang="sk-SK" altLang="sk-SK" sz="1200" b="0" i="1" kern="1200" baseline="0" dirty="0" smtClean="0">
                <a:solidFill>
                  <a:schemeClr val="tx1"/>
                </a:solidFill>
                <a:effectLst/>
                <a:latin typeface="+mn-lt"/>
                <a:ea typeface="+mn-ea"/>
                <a:cs typeface="+mn-cs"/>
              </a:rPr>
              <a:t> </a:t>
            </a:r>
            <a:r>
              <a:rPr lang="sk-SK" altLang="sk-SK" sz="1200" b="0" i="1" kern="1200" baseline="0" dirty="0" err="1" smtClean="0">
                <a:solidFill>
                  <a:schemeClr val="tx1"/>
                </a:solidFill>
                <a:effectLst/>
                <a:latin typeface="+mn-lt"/>
                <a:ea typeface="+mn-ea"/>
                <a:cs typeface="+mn-cs"/>
              </a:rPr>
              <a:t>Nocun</a:t>
            </a:r>
            <a:r>
              <a:rPr lang="sk-SK" altLang="sk-SK" sz="1200" b="0" i="1" kern="1200" baseline="0" dirty="0" smtClean="0">
                <a:solidFill>
                  <a:schemeClr val="tx1"/>
                </a:solidFill>
                <a:effectLst/>
                <a:latin typeface="+mn-lt"/>
                <a:ea typeface="+mn-ea"/>
                <a:cs typeface="+mn-cs"/>
              </a:rPr>
              <a:t>, </a:t>
            </a:r>
            <a:r>
              <a:rPr lang="sk-SK" altLang="sk-SK" sz="1200" b="0" i="1" kern="1200" baseline="0" dirty="0" err="1" smtClean="0">
                <a:solidFill>
                  <a:schemeClr val="tx1"/>
                </a:solidFill>
                <a:effectLst/>
                <a:latin typeface="+mn-lt"/>
                <a:ea typeface="+mn-ea"/>
                <a:cs typeface="+mn-cs"/>
              </a:rPr>
              <a:t>Pia</a:t>
            </a:r>
            <a:r>
              <a:rPr lang="sk-SK" altLang="sk-SK" sz="1200" b="0" i="1" kern="1200" baseline="0" dirty="0" smtClean="0">
                <a:solidFill>
                  <a:schemeClr val="tx1"/>
                </a:solidFill>
                <a:effectLst/>
                <a:latin typeface="+mn-lt"/>
                <a:ea typeface="+mn-ea"/>
                <a:cs typeface="+mn-cs"/>
              </a:rPr>
              <a:t> </a:t>
            </a:r>
            <a:r>
              <a:rPr lang="sk-SK" altLang="sk-SK" sz="1200" b="0" i="1" kern="1200" baseline="0" dirty="0" err="1" smtClean="0">
                <a:solidFill>
                  <a:schemeClr val="tx1"/>
                </a:solidFill>
                <a:effectLst/>
                <a:latin typeface="+mn-lt"/>
                <a:ea typeface="+mn-ea"/>
                <a:cs typeface="+mn-cs"/>
              </a:rPr>
              <a:t>Lamberty</a:t>
            </a:r>
            <a:endParaRPr lang="sk-SK" altLang="sk-SK" sz="2000" i="1" dirty="0" smtClean="0"/>
          </a:p>
          <a:p>
            <a:pPr marL="0" indent="0" eaLnBrk="1" hangingPunct="1">
              <a:spcBef>
                <a:spcPct val="0"/>
              </a:spcBef>
              <a:buNone/>
              <a:tabLst>
                <a:tab pos="0" algn="l"/>
              </a:tabLst>
            </a:pPr>
            <a:endParaRPr lang="sk-SK" altLang="sk-SK" sz="2000" dirty="0" smtClean="0"/>
          </a:p>
          <a:p>
            <a:pPr marL="0" indent="0" eaLnBrk="1" hangingPunct="1">
              <a:spcBef>
                <a:spcPct val="0"/>
              </a:spcBef>
              <a:buNone/>
              <a:tabLst>
                <a:tab pos="0" algn="l"/>
              </a:tabLst>
            </a:pPr>
            <a:r>
              <a:rPr lang="sk-SK" altLang="sk-SK" sz="2000" dirty="0" smtClean="0"/>
              <a:t>Na obrázku sú príklady najznámejších</a:t>
            </a:r>
            <a:r>
              <a:rPr lang="sk-SK" altLang="sk-SK" sz="2000" baseline="0" dirty="0" smtClean="0"/>
              <a:t> konšpirácii. </a:t>
            </a:r>
          </a:p>
          <a:p>
            <a:pPr marL="0" indent="0" eaLnBrk="1" hangingPunct="1">
              <a:spcBef>
                <a:spcPct val="0"/>
              </a:spcBef>
              <a:buNone/>
              <a:tabLst>
                <a:tab pos="0" algn="l"/>
              </a:tabLst>
            </a:pPr>
            <a:endParaRPr lang="sk-SK" altLang="sk-SK" sz="2000" baseline="0" dirty="0" smtClean="0"/>
          </a:p>
          <a:p>
            <a:pPr marL="0" indent="0" eaLnBrk="1" hangingPunct="1">
              <a:spcBef>
                <a:spcPct val="0"/>
              </a:spcBef>
              <a:buNone/>
              <a:tabLst>
                <a:tab pos="0" algn="l"/>
              </a:tabLst>
            </a:pPr>
            <a:r>
              <a:rPr lang="sk-SK" altLang="sk-SK" sz="2000" baseline="0" dirty="0" smtClean="0"/>
              <a:t>Rozšírené vysvetlenia: </a:t>
            </a:r>
          </a:p>
          <a:p>
            <a:pPr marL="0" indent="0" eaLnBrk="1" hangingPunct="1">
              <a:spcBef>
                <a:spcPct val="0"/>
              </a:spcBef>
              <a:buNone/>
              <a:tabLst>
                <a:tab pos="0" algn="l"/>
              </a:tabLst>
            </a:pPr>
            <a:endParaRPr lang="sk-SK" altLang="sk-SK" sz="2000" dirty="0" smtClean="0"/>
          </a:p>
          <a:p>
            <a:pPr marL="0" indent="0" eaLnBrk="1" hangingPunct="1">
              <a:spcBef>
                <a:spcPct val="0"/>
              </a:spcBef>
              <a:buNone/>
              <a:tabLst>
                <a:tab pos="0" algn="l"/>
              </a:tabLst>
            </a:pPr>
            <a:r>
              <a:rPr lang="sk-SK" altLang="sk-SK" sz="2000" b="1" dirty="0" smtClean="0"/>
              <a:t>1) </a:t>
            </a:r>
            <a:r>
              <a:rPr lang="sk-SK" altLang="sk-SK" sz="2000" b="1" dirty="0" err="1" smtClean="0"/>
              <a:t>Ilumináti</a:t>
            </a:r>
            <a:r>
              <a:rPr lang="sk-SK" altLang="sk-SK" sz="2000" b="1" dirty="0" smtClean="0"/>
              <a:t>:</a:t>
            </a:r>
            <a:r>
              <a:rPr lang="sk-SK" altLang="sk-SK" sz="2000" b="1" baseline="0" dirty="0" smtClean="0"/>
              <a:t> </a:t>
            </a:r>
            <a:r>
              <a:rPr lang="sk-SK" altLang="sk-SK" sz="2000" baseline="0" dirty="0" smtClean="0"/>
              <a:t>Niektorí ľudia veria, že svetu vládne úzka skupinka mocných ľudí, ktorá má absolútnu moc a riadi nielen hospodárstvo, obchod a médiá, ale sa snaží o nastolenie nadvlády, diktatúry a „Nového svetového poriadku“. Zároveň sa zbavuje nepohodlných a ovplyvňuje chod dejín. Medzi ich stúpencov by mali patriť rôzne známe osobnosti: bývalý americký prezident Barack Obama, </a:t>
            </a:r>
            <a:r>
              <a:rPr lang="sk-SK" altLang="sk-SK" sz="2000" baseline="0" dirty="0" err="1" smtClean="0"/>
              <a:t>rapper</a:t>
            </a:r>
            <a:r>
              <a:rPr lang="sk-SK" altLang="sk-SK" sz="2000" baseline="0" dirty="0" smtClean="0"/>
              <a:t> </a:t>
            </a:r>
            <a:r>
              <a:rPr lang="sk-SK" altLang="sk-SK" sz="2000" baseline="0" dirty="0" err="1" smtClean="0"/>
              <a:t>Jay</a:t>
            </a:r>
            <a:r>
              <a:rPr lang="sk-SK" altLang="sk-SK" sz="2000" baseline="0" dirty="0" smtClean="0"/>
              <a:t>-Z alebo aj popová legenda Michael </a:t>
            </a:r>
            <a:r>
              <a:rPr lang="sk-SK" altLang="sk-SK" sz="2000" baseline="0" dirty="0" err="1" smtClean="0"/>
              <a:t>Jackson</a:t>
            </a:r>
            <a:r>
              <a:rPr lang="sk-SK" altLang="sk-SK" sz="2000" baseline="0" dirty="0" smtClean="0"/>
              <a:t>. Podľa konšpirátorov má táto skupinka na svedomí viacero dejinných udalostí: 1. svetová vojna, pád newyorských dvojičiek (11. 9. 2001) či útok na Pearl </a:t>
            </a:r>
            <a:r>
              <a:rPr lang="sk-SK" altLang="sk-SK" sz="2000" baseline="0" dirty="0" err="1" smtClean="0"/>
              <a:t>Harbor</a:t>
            </a:r>
            <a:r>
              <a:rPr lang="sk-SK" altLang="sk-SK" sz="2000" baseline="0" dirty="0" smtClean="0"/>
              <a:t> (7. decembra 1941) </a:t>
            </a:r>
          </a:p>
          <a:p>
            <a:pPr marL="0" indent="0" eaLnBrk="1" hangingPunct="1">
              <a:spcBef>
                <a:spcPct val="0"/>
              </a:spcBef>
              <a:buNone/>
              <a:tabLst>
                <a:tab pos="0" algn="l"/>
              </a:tabLst>
            </a:pPr>
            <a:r>
              <a:rPr lang="sk-SK" altLang="sk-SK" sz="2000" baseline="0" dirty="0" smtClean="0"/>
              <a:t>Čo hovoria fakty?: </a:t>
            </a:r>
            <a:r>
              <a:rPr lang="sk-SK" altLang="sk-SK" sz="2000" baseline="0" dirty="0" err="1" smtClean="0"/>
              <a:t>Ilumináti</a:t>
            </a:r>
            <a:r>
              <a:rPr lang="sk-SK" altLang="sk-SK" sz="2000" baseline="0" dirty="0" smtClean="0"/>
              <a:t> skutočne existoval, no zanikol na konci 18. storočia (bol zakázaný cirkvou).  Podľa historikov však išlo o skupinu len s miernym vplyvom.</a:t>
            </a:r>
            <a:endParaRPr lang="sk-SK" altLang="sk-SK" sz="2000" dirty="0" smtClean="0"/>
          </a:p>
          <a:p>
            <a:pPr eaLnBrk="1" hangingPunct="1">
              <a:spcBef>
                <a:spcPct val="0"/>
              </a:spcBef>
              <a:tabLst>
                <a:tab pos="0" algn="l"/>
              </a:tabLst>
            </a:pPr>
            <a:endParaRPr lang="sk-SK" altLang="sk-SK" sz="2000" dirty="0" smtClean="0"/>
          </a:p>
          <a:p>
            <a:pPr eaLnBrk="1" hangingPunct="1">
              <a:spcBef>
                <a:spcPct val="0"/>
              </a:spcBef>
              <a:tabLst>
                <a:tab pos="0" algn="l"/>
              </a:tabLst>
            </a:pPr>
            <a:r>
              <a:rPr lang="sk-SK" altLang="sk-SK" sz="2000" b="1" dirty="0" smtClean="0"/>
              <a:t>2) Plochá Zem: </a:t>
            </a:r>
            <a:r>
              <a:rPr lang="sk-SK" altLang="sk-SK" sz="2000" dirty="0" smtClean="0"/>
              <a:t>Počet</a:t>
            </a:r>
            <a:r>
              <a:rPr lang="sk-SK" altLang="sk-SK" sz="2000" baseline="0" dirty="0" smtClean="0"/>
              <a:t> takzvaných „</a:t>
            </a:r>
            <a:r>
              <a:rPr lang="sk-SK" altLang="sk-SK" sz="2000" baseline="0" dirty="0" err="1" smtClean="0"/>
              <a:t>plochozemcov</a:t>
            </a:r>
            <a:r>
              <a:rPr lang="sk-SK" altLang="sk-SK" sz="2000" baseline="0" dirty="0" smtClean="0"/>
              <a:t>“ narástol s rozvojom internetovej platformy YouTube, kde mnoho stúpencov teórie komunikuje a publikuje videá s rôznymi odôvodneniami a pokusmi. </a:t>
            </a:r>
          </a:p>
          <a:p>
            <a:pPr eaLnBrk="1" hangingPunct="1">
              <a:spcBef>
                <a:spcPct val="0"/>
              </a:spcBef>
              <a:tabLst>
                <a:tab pos="0" algn="l"/>
              </a:tabLst>
            </a:pPr>
            <a:r>
              <a:rPr lang="sk-SK" altLang="sk-SK" sz="2000" baseline="0" dirty="0" smtClean="0"/>
              <a:t>Príklady dezinformáciám, ktorým „</a:t>
            </a:r>
            <a:r>
              <a:rPr lang="sk-SK" altLang="sk-SK" sz="2000" baseline="0" dirty="0" err="1" smtClean="0"/>
              <a:t>plochozemci</a:t>
            </a:r>
            <a:r>
              <a:rPr lang="sk-SK" altLang="sk-SK" sz="2000" baseline="0" dirty="0" smtClean="0"/>
              <a:t>“ veria: </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Severný pól je stredom plochého disku.</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Južný pól neexistuje. Na okrajoch disku je ľadová stena držiaca oceány.</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Slnko je reflektor svietiaci na rôzne časti Zeme. </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Satelitné snímky, GPS mapy, lety do vesmíru a na Mesiac sú sfalšované.</a:t>
            </a:r>
          </a:p>
          <a:p>
            <a:pPr marL="171450" indent="-171450">
              <a:buFont typeface="Arial" panose="020B0604020202020204" pitchFamily="34" charset="0"/>
              <a:buChar char="•"/>
            </a:pPr>
            <a:r>
              <a:rPr lang="sk-SK" sz="1200" b="0" i="0" kern="1200" dirty="0" err="1" smtClean="0">
                <a:solidFill>
                  <a:schemeClr val="tx1"/>
                </a:solidFill>
                <a:effectLst/>
                <a:latin typeface="+mn-lt"/>
                <a:ea typeface="+mn-ea"/>
                <a:cs typeface="+mn-cs"/>
              </a:rPr>
              <a:t>Moreplavecké</a:t>
            </a:r>
            <a:r>
              <a:rPr lang="sk-SK" sz="1200" b="0" i="0" kern="1200" dirty="0" smtClean="0">
                <a:solidFill>
                  <a:schemeClr val="tx1"/>
                </a:solidFill>
                <a:effectLst/>
                <a:latin typeface="+mn-lt"/>
                <a:ea typeface="+mn-ea"/>
                <a:cs typeface="+mn-cs"/>
              </a:rPr>
              <a:t> objavy sa nestali.</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Kolumbus neobjavil Ameriku.</a:t>
            </a:r>
          </a:p>
          <a:p>
            <a:pPr marL="171450" indent="-171450">
              <a:buFont typeface="Arial" panose="020B0604020202020204" pitchFamily="34" charset="0"/>
              <a:buChar char="•"/>
            </a:pPr>
            <a:r>
              <a:rPr lang="sk-SK" sz="1200" b="0" i="0" kern="1200" dirty="0" smtClean="0">
                <a:solidFill>
                  <a:schemeClr val="tx1"/>
                </a:solidFill>
                <a:effectLst/>
                <a:latin typeface="+mn-lt"/>
                <a:ea typeface="+mn-ea"/>
                <a:cs typeface="+mn-cs"/>
              </a:rPr>
              <a:t>Už niektoré pasáže Biblie dokázali, že Zem je plochá. </a:t>
            </a:r>
          </a:p>
          <a:p>
            <a:pPr eaLnBrk="1" hangingPunct="1">
              <a:spcBef>
                <a:spcPct val="0"/>
              </a:spcBef>
              <a:tabLst>
                <a:tab pos="0" algn="l"/>
              </a:tabLst>
            </a:pPr>
            <a:r>
              <a:rPr lang="sk-SK" altLang="sk-SK" sz="2000" baseline="0" dirty="0" smtClean="0"/>
              <a:t>Viac k teórii o Plochej Zemi na stránkach Fakescape.cz:  https://www.fakescape.cz/blog/plocha-zem-konspiracni-teorie </a:t>
            </a:r>
          </a:p>
          <a:p>
            <a:pPr eaLnBrk="1" hangingPunct="1">
              <a:spcBef>
                <a:spcPct val="0"/>
              </a:spcBef>
              <a:tabLst>
                <a:tab pos="0" algn="l"/>
              </a:tabLst>
            </a:pPr>
            <a:endParaRPr lang="sk-SK" altLang="sk-SK" sz="2000" baseline="0" dirty="0" smtClean="0"/>
          </a:p>
          <a:p>
            <a:pPr eaLnBrk="1" hangingPunct="1">
              <a:spcBef>
                <a:spcPct val="0"/>
              </a:spcBef>
              <a:tabLst>
                <a:tab pos="0" algn="l"/>
              </a:tabLst>
            </a:pPr>
            <a:r>
              <a:rPr lang="sk-SK" altLang="sk-SK" sz="2000" b="1" baseline="0" dirty="0" smtClean="0"/>
              <a:t>3) Smrti známych osobností, ktoré sú zinscenované:</a:t>
            </a:r>
          </a:p>
          <a:p>
            <a:pPr eaLnBrk="1" hangingPunct="1">
              <a:spcBef>
                <a:spcPct val="0"/>
              </a:spcBef>
              <a:tabLst>
                <a:tab pos="0" algn="l"/>
              </a:tabLst>
            </a:pPr>
            <a:r>
              <a:rPr lang="sk-SK" altLang="sk-SK" sz="2000" baseline="0" dirty="0" smtClean="0"/>
              <a:t>Konšpirácie okolo tragických úmrtí známych osobností sú veľmi rozšírené. Najznámejšie sa týkajú napríklad speváka Michael </a:t>
            </a:r>
            <a:r>
              <a:rPr lang="sk-SK" altLang="sk-SK" sz="2000" baseline="0" dirty="0" err="1" smtClean="0"/>
              <a:t>Jacksona</a:t>
            </a:r>
            <a:r>
              <a:rPr lang="sk-SK" altLang="sk-SK" sz="2000" baseline="0" dirty="0" smtClean="0"/>
              <a:t> (2009), či speváka </a:t>
            </a:r>
            <a:r>
              <a:rPr lang="sk-SK" altLang="sk-SK" sz="2000" baseline="0" dirty="0" err="1" smtClean="0"/>
              <a:t>Elvisa</a:t>
            </a:r>
            <a:r>
              <a:rPr lang="sk-SK" altLang="sk-SK" sz="2000" baseline="0" dirty="0" smtClean="0"/>
              <a:t> </a:t>
            </a:r>
            <a:r>
              <a:rPr lang="sk-SK" altLang="sk-SK" sz="2000" baseline="0" dirty="0" err="1" smtClean="0"/>
              <a:t>Presleyho</a:t>
            </a:r>
            <a:r>
              <a:rPr lang="sk-SK" altLang="sk-SK" sz="2000" baseline="0" dirty="0" smtClean="0"/>
              <a:t> (1977), princeznej Diany (1997), </a:t>
            </a:r>
            <a:r>
              <a:rPr lang="sk-SK" altLang="sk-SK" sz="2000" baseline="0" dirty="0" err="1" smtClean="0"/>
              <a:t>rappera</a:t>
            </a:r>
            <a:r>
              <a:rPr lang="sk-SK" altLang="sk-SK" sz="2000" baseline="0" dirty="0" smtClean="0"/>
              <a:t> </a:t>
            </a:r>
            <a:r>
              <a:rPr lang="sk-SK" altLang="sk-SK" sz="2000" baseline="0" dirty="0" err="1" smtClean="0"/>
              <a:t>Tupac</a:t>
            </a:r>
            <a:r>
              <a:rPr lang="sk-SK" altLang="sk-SK" sz="2000" baseline="0" dirty="0" smtClean="0"/>
              <a:t>-a (1996).</a:t>
            </a:r>
          </a:p>
          <a:p>
            <a:pPr eaLnBrk="1" hangingPunct="1">
              <a:spcBef>
                <a:spcPct val="0"/>
              </a:spcBef>
              <a:tabLst>
                <a:tab pos="0" algn="l"/>
              </a:tabLst>
            </a:pPr>
            <a:r>
              <a:rPr lang="sk-SK" altLang="sk-SK" sz="2000" baseline="0" dirty="0" smtClean="0"/>
              <a:t>Zaujímavé je, že konšpirácie, ktorým ľudia veria, si často odporujú. Napríklad mnoho ľudí verí, že princeznú Dianu nechala usmrtiť britská kráľovská rodina a zároveň veria, že Diana dodnes žije a ukrýva sa v zahraničí. Čas od času sa objavia aj fotografie, ktoré by mali dokázať, že Michael </a:t>
            </a:r>
            <a:r>
              <a:rPr lang="sk-SK" altLang="sk-SK" sz="2000" baseline="0" dirty="0" err="1" smtClean="0"/>
              <a:t>Jackson</a:t>
            </a:r>
            <a:r>
              <a:rPr lang="sk-SK" altLang="sk-SK" sz="2000" baseline="0" dirty="0" smtClean="0"/>
              <a:t> dodnes žije, rovnako je to so spomínaným </a:t>
            </a:r>
            <a:r>
              <a:rPr lang="sk-SK" altLang="sk-SK" sz="2000" baseline="0" dirty="0" err="1" smtClean="0"/>
              <a:t>Elvisom</a:t>
            </a:r>
            <a:r>
              <a:rPr lang="sk-SK" altLang="sk-SK" sz="2000" baseline="0" dirty="0" smtClean="0"/>
              <a:t>. </a:t>
            </a:r>
          </a:p>
          <a:p>
            <a:pPr eaLnBrk="1" hangingPunct="1">
              <a:spcBef>
                <a:spcPct val="0"/>
              </a:spcBef>
              <a:tabLst>
                <a:tab pos="0" algn="l"/>
              </a:tabLst>
            </a:pPr>
            <a:endParaRPr lang="sk-SK" altLang="sk-SK" sz="2000" dirty="0" smtClean="0"/>
          </a:p>
          <a:p>
            <a:pPr eaLnBrk="1" hangingPunct="1">
              <a:spcBef>
                <a:spcPct val="0"/>
              </a:spcBef>
              <a:tabLst>
                <a:tab pos="0" algn="l"/>
              </a:tabLst>
            </a:pPr>
            <a:r>
              <a:rPr lang="sk-SK" altLang="sk-SK" sz="2000" b="1" dirty="0" smtClean="0"/>
              <a:t>4) Koniec Mayského kalendára: 21.12.2012</a:t>
            </a:r>
            <a:r>
              <a:rPr lang="sk-SK" altLang="sk-SK" sz="2000" dirty="0" smtClean="0"/>
              <a:t> – ide o dátum,</a:t>
            </a:r>
            <a:r>
              <a:rPr lang="sk-SK" altLang="sk-SK" sz="2000" baseline="0" dirty="0" smtClean="0"/>
              <a:t> do ktorého americkí indiáni </a:t>
            </a:r>
            <a:r>
              <a:rPr lang="sk-SK" altLang="sk-SK" sz="2000" baseline="0" dirty="0" err="1" smtClean="0"/>
              <a:t>Mayovia</a:t>
            </a:r>
            <a:r>
              <a:rPr lang="sk-SK" altLang="sk-SK" sz="2000" baseline="0" dirty="0" smtClean="0"/>
              <a:t> </a:t>
            </a:r>
            <a:r>
              <a:rPr lang="sk-SK" altLang="sk-SK" sz="2000" baseline="0" dirty="0" err="1" smtClean="0"/>
              <a:t>datuju</a:t>
            </a:r>
            <a:r>
              <a:rPr lang="sk-SK" altLang="sk-SK" sz="2000" baseline="0" dirty="0" smtClean="0"/>
              <a:t> svoj historický astronomický kalendár, ktorý sa spolu s ich kultúrou dochoval dodnes. Dlho boli jediným národom v Amerike, ktorý mal vlastné písmo. Keďže rôzne apokalyptické scenáre sú populárne, rovnako sa uchytila aj konšpirácia o tom, že mayský kalendár určuje koniec sveta. </a:t>
            </a:r>
          </a:p>
          <a:p>
            <a:pPr eaLnBrk="1" hangingPunct="1">
              <a:spcBef>
                <a:spcPct val="0"/>
              </a:spcBef>
              <a:tabLst>
                <a:tab pos="0" algn="l"/>
              </a:tabLst>
            </a:pPr>
            <a:r>
              <a:rPr lang="sk-SK" altLang="sk-SK" sz="2000" baseline="0" dirty="0" smtClean="0"/>
              <a:t>Je potrebné si pripomenúť, že kalendár slúži na meranie plynutia času a nie na predpovedanie budúcnosti. </a:t>
            </a:r>
          </a:p>
          <a:p>
            <a:pPr fontAlgn="base"/>
            <a:endParaRPr lang="sk-SK" sz="1200" b="0" i="0" kern="1200" dirty="0" smtClean="0">
              <a:solidFill>
                <a:schemeClr val="tx1"/>
              </a:solidFill>
              <a:effectLst/>
              <a:latin typeface="+mn-lt"/>
              <a:ea typeface="+mn-ea"/>
              <a:cs typeface="+mn-cs"/>
            </a:endParaRPr>
          </a:p>
          <a:p>
            <a:pPr fontAlgn="base"/>
            <a:r>
              <a:rPr lang="sk-SK" sz="1200" b="0" i="0" kern="1200" dirty="0" smtClean="0">
                <a:solidFill>
                  <a:schemeClr val="tx1"/>
                </a:solidFill>
                <a:effectLst/>
                <a:latin typeface="+mn-lt"/>
                <a:ea typeface="+mn-ea"/>
                <a:cs typeface="+mn-cs"/>
              </a:rPr>
              <a:t>Starí </a:t>
            </a:r>
            <a:r>
              <a:rPr lang="sk-SK" sz="1200" b="0" i="0" kern="1200" dirty="0" err="1" smtClean="0">
                <a:solidFill>
                  <a:schemeClr val="tx1"/>
                </a:solidFill>
                <a:effectLst/>
                <a:latin typeface="+mn-lt"/>
                <a:ea typeface="+mn-ea"/>
                <a:cs typeface="+mn-cs"/>
              </a:rPr>
              <a:t>Mayovia</a:t>
            </a:r>
            <a:r>
              <a:rPr lang="sk-SK" sz="1200" b="0" i="0" kern="1200" dirty="0" smtClean="0">
                <a:solidFill>
                  <a:schemeClr val="tx1"/>
                </a:solidFill>
                <a:effectLst/>
                <a:latin typeface="+mn-lt"/>
                <a:ea typeface="+mn-ea"/>
                <a:cs typeface="+mn-cs"/>
              </a:rPr>
              <a:t> používali kalendár založený na pozorovaní astronomických javov, ktoré sa pravidelne opakujú po 1 872 000 dňoch, teda 5 125 rokoch. Tento cyklus nazvali Vek Slnka alebo Veľký rok.</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Porovnanie určitých astronomických a historický udalostí v mayskom a gregoriánskom kalendári priviedli rôznych vedcov k rozličným dátumom, ktorými sa kalendár končí. Okrem 21. decembra 2012 vedci skloňujú aj 14. december 2116. Podľa iného mayského kalendára, ktorý sa našiel v Guatemale, pretrvá zemeguľa ešte minimálne miliardu rokov. </a:t>
            </a:r>
            <a:r>
              <a:rPr lang="sk-SK" sz="1200" b="1" i="0" kern="1200" dirty="0" smtClean="0">
                <a:solidFill>
                  <a:schemeClr val="tx1"/>
                </a:solidFill>
                <a:effectLst/>
                <a:latin typeface="+mn-lt"/>
                <a:ea typeface="+mn-ea"/>
                <a:cs typeface="+mn-cs"/>
              </a:rPr>
              <a:t>Koniec sveta</a:t>
            </a:r>
            <a:r>
              <a:rPr lang="sk-SK" sz="1200" b="1" i="0" kern="1200" baseline="0" dirty="0" smtClean="0">
                <a:solidFill>
                  <a:schemeClr val="tx1"/>
                </a:solidFill>
                <a:effectLst/>
                <a:latin typeface="+mn-lt"/>
                <a:ea typeface="+mn-ea"/>
                <a:cs typeface="+mn-cs"/>
              </a:rPr>
              <a:t> sme „očakávali“ aj na prelome milénií. </a:t>
            </a:r>
            <a:endParaRPr lang="sk-SK" altLang="sk-SK" sz="2000" baseline="0" dirty="0" smtClean="0"/>
          </a:p>
          <a:p>
            <a:pPr eaLnBrk="1" hangingPunct="1">
              <a:spcBef>
                <a:spcPct val="0"/>
              </a:spcBef>
              <a:tabLst>
                <a:tab pos="0" algn="l"/>
              </a:tabLst>
            </a:pPr>
            <a:endParaRPr lang="sk-SK" altLang="sk-SK" sz="2000" dirty="0" smtClean="0"/>
          </a:p>
          <a:p>
            <a:pPr eaLnBrk="1" hangingPunct="1">
              <a:spcBef>
                <a:spcPct val="0"/>
              </a:spcBef>
              <a:tabLst>
                <a:tab pos="0" algn="l"/>
              </a:tabLst>
            </a:pPr>
            <a:r>
              <a:rPr lang="sk-SK" altLang="sk-SK" sz="2000" dirty="0" smtClean="0"/>
              <a:t>___________________________________________________________________________</a:t>
            </a:r>
          </a:p>
          <a:p>
            <a:pPr eaLnBrk="1" hangingPunct="1">
              <a:spcBef>
                <a:spcPct val="0"/>
              </a:spcBef>
              <a:tabLst>
                <a:tab pos="0" algn="l"/>
              </a:tabLst>
            </a:pPr>
            <a:r>
              <a:rPr lang="sk-SK" altLang="sk-SK" sz="2000" dirty="0" smtClean="0"/>
              <a:t>Zdroje obrázkov:</a:t>
            </a:r>
          </a:p>
          <a:p>
            <a:pPr marL="0" indent="0" eaLnBrk="1" hangingPunct="1">
              <a:spcBef>
                <a:spcPct val="0"/>
              </a:spcBef>
              <a:buNone/>
              <a:tabLst>
                <a:tab pos="0" algn="l"/>
              </a:tabLst>
            </a:pPr>
            <a:r>
              <a:rPr lang="sk-SK" altLang="sk-SK" sz="2000" baseline="0" dirty="0" smtClean="0"/>
              <a:t>1) https://www.flickr.com/photos/3dphoto/3596096989</a:t>
            </a:r>
          </a:p>
          <a:p>
            <a:pPr marL="0" indent="0" eaLnBrk="1" hangingPunct="1">
              <a:spcBef>
                <a:spcPct val="0"/>
              </a:spcBef>
              <a:buNone/>
              <a:tabLst>
                <a:tab pos="0" algn="l"/>
              </a:tabLst>
            </a:pPr>
            <a:r>
              <a:rPr lang="sk-SK" altLang="sk-SK" sz="2000" dirty="0" smtClean="0"/>
              <a:t>2)</a:t>
            </a:r>
            <a:r>
              <a:rPr lang="sk-SK" altLang="sk-SK" sz="2000" baseline="0" dirty="0" smtClean="0"/>
              <a:t> </a:t>
            </a:r>
            <a:r>
              <a:rPr lang="sk-SK" altLang="sk-SK" sz="2000" dirty="0" err="1" smtClean="0"/>
              <a:t>Wikicommons</a:t>
            </a:r>
            <a:r>
              <a:rPr lang="sk-SK" altLang="sk-SK" sz="2000" dirty="0" smtClean="0"/>
              <a:t>: </a:t>
            </a:r>
            <a:r>
              <a:rPr lang="en-US" altLang="sk-SK" sz="2000" dirty="0" smtClean="0"/>
              <a:t>The Flat Earth Society logo</a:t>
            </a:r>
            <a:r>
              <a:rPr lang="sk-SK" altLang="sk-SK" sz="2000" dirty="0" smtClean="0"/>
              <a:t> © </a:t>
            </a:r>
            <a:r>
              <a:rPr lang="en-US" altLang="sk-SK" sz="2000" dirty="0" smtClean="0"/>
              <a:t>Creative Commons Attribution-Share Alike 4.0</a:t>
            </a:r>
            <a:endParaRPr lang="sk-SK" altLang="sk-SK" sz="2000" dirty="0" smtClean="0"/>
          </a:p>
          <a:p>
            <a:pPr eaLnBrk="1" hangingPunct="1">
              <a:spcBef>
                <a:spcPct val="0"/>
              </a:spcBef>
              <a:tabLst>
                <a:tab pos="0" algn="l"/>
              </a:tabLst>
            </a:pPr>
            <a:r>
              <a:rPr lang="sk-SK" altLang="sk-SK" sz="2000" dirty="0" smtClean="0"/>
              <a:t>3) MJ: https://www.pngwing.com/en/free-png-tefbf Princezná Diana: </a:t>
            </a:r>
            <a:r>
              <a:rPr lang="en-US" altLang="sk-SK" dirty="0" smtClean="0"/>
              <a:t>Stamp of Azerbaijan - 1998 - </a:t>
            </a:r>
            <a:r>
              <a:rPr lang="en-US" altLang="sk-SK" dirty="0" err="1" smtClean="0"/>
              <a:t>Colnect</a:t>
            </a:r>
            <a:r>
              <a:rPr lang="en-US" altLang="sk-SK" dirty="0" smtClean="0"/>
              <a:t> 90544 - Diana Princess of Wales.jpeg</a:t>
            </a:r>
            <a:r>
              <a:rPr lang="sk-SK" altLang="sk-SK" dirty="0" smtClean="0"/>
              <a:t> – </a:t>
            </a:r>
            <a:r>
              <a:rPr lang="sk-SK" altLang="sk-SK" dirty="0" err="1" smtClean="0"/>
              <a:t>public</a:t>
            </a:r>
            <a:r>
              <a:rPr lang="sk-SK" altLang="sk-SK" dirty="0" smtClean="0"/>
              <a:t> </a:t>
            </a:r>
            <a:r>
              <a:rPr lang="sk-SK" altLang="sk-SK" dirty="0" err="1" smtClean="0"/>
              <a:t>domain</a:t>
            </a:r>
            <a:endParaRPr lang="sk-SK" altLang="sk-SK" dirty="0" smtClean="0"/>
          </a:p>
          <a:p>
            <a:r>
              <a:rPr lang="sk-SK" sz="1200" b="0" i="0" kern="1200" dirty="0" smtClean="0">
                <a:solidFill>
                  <a:schemeClr val="tx1"/>
                </a:solidFill>
                <a:effectLst/>
                <a:latin typeface="+mn-lt"/>
                <a:ea typeface="+mn-ea"/>
                <a:cs typeface="+mn-cs"/>
              </a:rPr>
              <a:t>4) https://www.indiatoday.in/world/americas/story/why-the-world-did-not-end-on-december-21-doomsday-125161-2012-12-24 </a:t>
            </a:r>
          </a:p>
          <a:p>
            <a:r>
              <a:rPr lang="sk-SK" sz="1200" b="0" i="0" kern="1200" dirty="0" smtClean="0">
                <a:solidFill>
                  <a:schemeClr val="tx1"/>
                </a:solidFill>
                <a:effectLst/>
                <a:latin typeface="+mn-lt"/>
                <a:ea typeface="+mn-ea"/>
                <a:cs typeface="+mn-cs"/>
              </a:rPr>
              <a:t/>
            </a:r>
            <a:br>
              <a:rPr lang="sk-SK" sz="1200" b="0" i="0" kern="1200" dirty="0" smtClean="0">
                <a:solidFill>
                  <a:schemeClr val="tx1"/>
                </a:solidFill>
                <a:effectLst/>
                <a:latin typeface="+mn-lt"/>
                <a:ea typeface="+mn-ea"/>
                <a:cs typeface="+mn-cs"/>
              </a:rPr>
            </a:br>
            <a:endParaRPr lang="sk-SK" altLang="sk-SK" sz="2000" dirty="0" smtClean="0"/>
          </a:p>
        </p:txBody>
      </p:sp>
      <p:sp>
        <p:nvSpPr>
          <p:cNvPr id="683"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3BB0AD16-B4DD-40EA-A87C-B7B3FA09D257}" type="slidenum">
              <a:rPr lang="fr-BE" sz="1200" spc="-1">
                <a:solidFill>
                  <a:srgbClr val="000000"/>
                </a:solidFill>
                <a:latin typeface="+mn-lt"/>
                <a:ea typeface="+mn-ea"/>
                <a:cs typeface="+mn-cs"/>
              </a:rPr>
              <a:pPr algn="r" eaLnBrk="1" fontAlgn="auto" hangingPunct="1">
                <a:spcBef>
                  <a:spcPts val="0"/>
                </a:spcBef>
                <a:spcAft>
                  <a:spcPts val="0"/>
                </a:spcAft>
                <a:defRPr/>
              </a:pPr>
              <a:t>4</a:t>
            </a:fld>
            <a:endParaRPr lang="fr-BE" sz="1200" spc="-1" dirty="0">
              <a:solidFill>
                <a:srgbClr val="000000"/>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651" name="PlaceHolder 2"/>
          <p:cNvSpPr>
            <a:spLocks noGrp="1"/>
          </p:cNvSpPr>
          <p:nvPr>
            <p:ph type="body"/>
          </p:nvPr>
        </p:nvSpPr>
        <p:spPr bwMode="auto">
          <a:xfrm>
            <a:off x="679768" y="4751220"/>
            <a:ext cx="5438140" cy="38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15900" indent="-215900" algn="just" eaLnBrk="1" hangingPunct="1">
              <a:spcBef>
                <a:spcPct val="0"/>
              </a:spcBef>
              <a:buClr>
                <a:srgbClr val="000000"/>
              </a:buClr>
              <a:buFont typeface="Wingdings" panose="05000000000000000000" pitchFamily="2" charset="2"/>
              <a:buChar char=""/>
            </a:pPr>
            <a:r>
              <a:rPr lang="sk-SK" altLang="sk-SK" dirty="0" smtClean="0">
                <a:cs typeface="Calibri" panose="020F0502020204030204" pitchFamily="34" charset="0"/>
              </a:rPr>
              <a:t>Vzdelávacie ciele: </a:t>
            </a:r>
          </a:p>
          <a:p>
            <a:pPr marL="215900" indent="-215900" algn="just" eaLnBrk="1" hangingPunct="1">
              <a:spcBef>
                <a:spcPct val="0"/>
              </a:spcBef>
              <a:buClr>
                <a:srgbClr val="000000"/>
              </a:buClr>
              <a:buFont typeface="Wingdings" panose="05000000000000000000" pitchFamily="2" charset="2"/>
              <a:buChar char="-"/>
            </a:pPr>
            <a:r>
              <a:rPr lang="sk-SK" altLang="sk-SK" dirty="0" smtClean="0">
                <a:cs typeface="Calibri" panose="020F0502020204030204" pitchFamily="34" charset="0"/>
              </a:rPr>
              <a:t>začnite definíciami a rozlišujte medzi uvedenými pojmami;</a:t>
            </a:r>
          </a:p>
          <a:p>
            <a:pPr marL="215900" indent="-215900" algn="just" eaLnBrk="1" hangingPunct="1">
              <a:spcBef>
                <a:spcPct val="0"/>
              </a:spcBef>
              <a:buClr>
                <a:srgbClr val="000000"/>
              </a:buClr>
              <a:buFont typeface="Wingdings" panose="05000000000000000000" pitchFamily="2" charset="2"/>
              <a:buChar char="-"/>
            </a:pPr>
            <a:r>
              <a:rPr lang="sk-SK" altLang="sk-SK" dirty="0" smtClean="0">
                <a:solidFill>
                  <a:srgbClr val="000000"/>
                </a:solidFill>
                <a:cs typeface="Calibri" panose="020F0502020204030204" pitchFamily="34" charset="0"/>
              </a:rPr>
              <a:t>posúďte ich riziká (v ďalšom slide sa pozrieme podrobnejšie na dôsledky</a:t>
            </a:r>
            <a:r>
              <a:rPr lang="sk-SK" altLang="sk-SK" baseline="0" dirty="0" smtClean="0">
                <a:solidFill>
                  <a:srgbClr val="000000"/>
                </a:solidFill>
                <a:cs typeface="Calibri" panose="020F0502020204030204" pitchFamily="34" charset="0"/>
              </a:rPr>
              <a:t> šírenia falošných informácií);</a:t>
            </a:r>
            <a:endParaRPr lang="sk-SK" altLang="sk-SK" dirty="0" smtClean="0">
              <a:solidFill>
                <a:srgbClr val="000000"/>
              </a:solidFill>
              <a:cs typeface="Calibri" panose="020F0502020204030204" pitchFamily="34" charset="0"/>
            </a:endParaRPr>
          </a:p>
          <a:p>
            <a:pPr marL="215900" indent="-215900" algn="just" eaLnBrk="1" hangingPunct="1">
              <a:spcBef>
                <a:spcPct val="0"/>
              </a:spcBef>
              <a:buClr>
                <a:srgbClr val="000000"/>
              </a:buClr>
              <a:buFont typeface="Wingdings" panose="05000000000000000000" pitchFamily="2" charset="2"/>
              <a:buChar char="-"/>
            </a:pPr>
            <a:r>
              <a:rPr lang="sk-SK" altLang="sk-SK" dirty="0" smtClean="0">
                <a:solidFill>
                  <a:srgbClr val="000000"/>
                </a:solidFill>
                <a:cs typeface="Calibri" panose="020F0502020204030204" pitchFamily="34" charset="0"/>
              </a:rPr>
              <a:t>zdôraznite význam hodnôt: podpora slobody a plurality médií, dodržiavanie základných práv, ako napríklad sloboda prejavu, neexistuje žiadne „ministerstvo pravdy“.</a:t>
            </a:r>
          </a:p>
          <a:p>
            <a:pPr marL="215900" indent="-215900" algn="just" eaLnBrk="1" hangingPunct="1">
              <a:spcBef>
                <a:spcPct val="0"/>
              </a:spcBef>
              <a:buClr>
                <a:srgbClr val="000000"/>
              </a:buClr>
              <a:buFont typeface="Wingdings" panose="05000000000000000000" pitchFamily="2" charset="2"/>
              <a:buChar char="-"/>
            </a:pPr>
            <a:endParaRPr lang="sk-SK" altLang="sk-SK" dirty="0" smtClean="0">
              <a:solidFill>
                <a:srgbClr val="000000"/>
              </a:solidFill>
              <a:cs typeface="Calibri" panose="020F0502020204030204" pitchFamily="34" charset="0"/>
            </a:endParaRPr>
          </a:p>
          <a:p>
            <a:pPr marL="215900" indent="-215900" algn="just" eaLnBrk="1" hangingPunct="1">
              <a:spcBef>
                <a:spcPct val="0"/>
              </a:spcBef>
            </a:pPr>
            <a:r>
              <a:rPr lang="sk-SK" altLang="sk-SK" dirty="0" smtClean="0">
                <a:solidFill>
                  <a:srgbClr val="000000"/>
                </a:solidFill>
                <a:cs typeface="Calibri" panose="020F0502020204030204" pitchFamily="34" charset="0"/>
              </a:rPr>
              <a:t>Opýtajte sa žiakov, či vedia, čo sú dezinformácie. Porovnajte príklady, ktoré žiaci uviedli, s definíciou dezinformácií. Môžu byť niektoré z nich dezinformáciami?</a:t>
            </a:r>
          </a:p>
          <a:p>
            <a:pPr marL="215900" indent="-215900" algn="just" eaLnBrk="1" hangingPunct="1">
              <a:spcBef>
                <a:spcPct val="0"/>
              </a:spcBef>
            </a:pPr>
            <a:r>
              <a:rPr lang="sk-SK" altLang="sk-SK" dirty="0" smtClean="0">
                <a:solidFill>
                  <a:srgbClr val="000000"/>
                </a:solidFill>
                <a:cs typeface="Calibri" panose="020F0502020204030204" pitchFamily="34" charset="0"/>
              </a:rPr>
              <a:t>Ak nie, čo teda sú? (napríklad nepríjemné správy alebo názory, marketing, chyby alebo nedorozumenia)</a:t>
            </a:r>
          </a:p>
          <a:p>
            <a:pPr marL="215900" indent="-215900" algn="just" eaLnBrk="1" hangingPunct="1">
              <a:spcBef>
                <a:spcPct val="0"/>
              </a:spcBef>
            </a:pPr>
            <a:endParaRPr lang="fr-BE" altLang="sk-SK" dirty="0" smtClean="0"/>
          </a:p>
          <a:p>
            <a:pPr marL="215900" indent="-215900" eaLnBrk="1" hangingPunct="1">
              <a:spcBef>
                <a:spcPct val="0"/>
              </a:spcBef>
            </a:pPr>
            <a:r>
              <a:rPr lang="sk-SK" altLang="sk-SK" b="1" dirty="0" smtClean="0">
                <a:solidFill>
                  <a:srgbClr val="000000"/>
                </a:solidFill>
                <a:cs typeface="Calibri" panose="020F0502020204030204" pitchFamily="34" charset="0"/>
              </a:rPr>
              <a:t>Názor alebo fakt?</a:t>
            </a:r>
            <a:r>
              <a:rPr lang="sk-SK" altLang="sk-SK" dirty="0" smtClean="0">
                <a:solidFill>
                  <a:srgbClr val="000000"/>
                </a:solidFill>
                <a:cs typeface="Calibri" panose="020F0502020204030204" pitchFamily="34" charset="0"/>
              </a:rPr>
              <a:t> Vysvetlite rozdiel medzi názorom a faktom.</a:t>
            </a:r>
          </a:p>
          <a:p>
            <a:pPr marL="215900" indent="-215900" eaLnBrk="1" hangingPunct="1">
              <a:spcBef>
                <a:spcPct val="0"/>
              </a:spcBef>
            </a:pPr>
            <a:r>
              <a:rPr lang="sk-SK" altLang="sk-SK" dirty="0" smtClean="0">
                <a:solidFill>
                  <a:srgbClr val="000000"/>
                </a:solidFill>
                <a:cs typeface="Calibri" panose="020F0502020204030204" pitchFamily="34" charset="0"/>
              </a:rPr>
              <a:t>Čo je to fakt? Fakty sa dajú overiť a podložiť dôkazmi.</a:t>
            </a:r>
          </a:p>
          <a:p>
            <a:pPr marL="215900" indent="-215900" eaLnBrk="1" hangingPunct="1">
              <a:spcBef>
                <a:spcPct val="0"/>
              </a:spcBef>
            </a:pPr>
            <a:r>
              <a:rPr lang="sk-SK" altLang="sk-SK" dirty="0" smtClean="0">
                <a:solidFill>
                  <a:srgbClr val="000000"/>
                </a:solidFill>
                <a:cs typeface="Calibri" panose="020F0502020204030204" pitchFamily="34" charset="0"/>
              </a:rPr>
              <a:t>Čo je to názor? Názory vychádzajú z viery alebo pohľadu, nie z dôkazu, ktorý sa dá overiť. Niektorí ľudia si možno myslia opak. </a:t>
            </a:r>
          </a:p>
          <a:p>
            <a:pPr marL="215900" indent="-215900" algn="just" eaLnBrk="1" hangingPunct="1">
              <a:spcBef>
                <a:spcPct val="0"/>
              </a:spcBef>
            </a:pPr>
            <a:r>
              <a:rPr lang="sk-SK" altLang="sk-SK" b="1" dirty="0" smtClean="0">
                <a:cs typeface="Calibri" panose="020F0502020204030204" pitchFamily="34" charset="0"/>
              </a:rPr>
              <a:t>______________________________________________________________</a:t>
            </a:r>
          </a:p>
          <a:p>
            <a:pPr marL="215900" indent="-215900" algn="just" eaLnBrk="1" hangingPunct="1">
              <a:spcBef>
                <a:spcPct val="0"/>
              </a:spcBef>
            </a:pPr>
            <a:endParaRPr lang="sk-SK" altLang="sk-SK" b="1" dirty="0" smtClean="0">
              <a:cs typeface="Calibri" panose="020F0502020204030204" pitchFamily="34" charset="0"/>
            </a:endParaRPr>
          </a:p>
          <a:p>
            <a:pPr marL="215900" indent="-215900" algn="just" eaLnBrk="1" hangingPunct="1">
              <a:spcBef>
                <a:spcPct val="0"/>
              </a:spcBef>
            </a:pPr>
            <a:r>
              <a:rPr lang="sk-SK" altLang="sk-SK" b="1" dirty="0" smtClean="0">
                <a:cs typeface="Calibri" panose="020F0502020204030204" pitchFamily="34" charset="0"/>
              </a:rPr>
              <a:t>Začneme</a:t>
            </a:r>
            <a:r>
              <a:rPr lang="sk-SK" altLang="sk-SK" b="1" baseline="0" dirty="0" smtClean="0">
                <a:cs typeface="Calibri" panose="020F0502020204030204" pitchFamily="34" charset="0"/>
              </a:rPr>
              <a:t> hybridnými hrozbami:</a:t>
            </a:r>
          </a:p>
          <a:p>
            <a:pPr marL="215900" indent="-215900" algn="just" eaLnBrk="1" hangingPunct="1">
              <a:spcBef>
                <a:spcPct val="0"/>
              </a:spcBef>
            </a:pPr>
            <a:r>
              <a:rPr lang="sk-SK" altLang="sk-SK" baseline="0" dirty="0" smtClean="0">
                <a:cs typeface="Calibri" panose="020F0502020204030204" pitchFamily="34" charset="0"/>
              </a:rPr>
              <a:t>Hybridné hrozby sú rôzne nástroje a spôsoby, ktoré používajú rôzne štáty alebo osoby na to, aby poškodili alebo ovplyvnili obyvateľov miest, regiónov alebo štátov.</a:t>
            </a:r>
          </a:p>
          <a:p>
            <a:pPr marL="215900" indent="-215900" algn="just" eaLnBrk="1" hangingPunct="1">
              <a:spcBef>
                <a:spcPct val="0"/>
              </a:spcBef>
            </a:pPr>
            <a:r>
              <a:rPr lang="sk-SK" altLang="sk-SK" baseline="0" dirty="0" smtClean="0">
                <a:cs typeface="Calibri" panose="020F0502020204030204" pitchFamily="34" charset="0"/>
              </a:rPr>
              <a:t>Takéto hrozby slúžia na dosiahnutie strategických cieľov bez toho, aby bol vyhlásený vojnový konflikt. Strategickým cieľom môže byť napríklad aj dosiahnutie požadovaného výsledku vo voľbách alebo znižovanie dôvery v rôzne inštitúcie.</a:t>
            </a:r>
          </a:p>
          <a:p>
            <a:pPr marL="215900" indent="-215900" algn="just" eaLnBrk="1" hangingPunct="1">
              <a:spcBef>
                <a:spcPct val="0"/>
              </a:spcBef>
            </a:pPr>
            <a:endParaRPr lang="sk-SK" altLang="sk-SK" baseline="0" dirty="0" smtClean="0">
              <a:cs typeface="Calibri" panose="020F0502020204030204" pitchFamily="34" charset="0"/>
            </a:endParaRPr>
          </a:p>
          <a:p>
            <a:pPr marL="215900" indent="-215900" algn="just" eaLnBrk="1" hangingPunct="1">
              <a:spcBef>
                <a:spcPct val="0"/>
              </a:spcBef>
            </a:pPr>
            <a:r>
              <a:rPr lang="sk-SK" altLang="sk-SK" baseline="0" dirty="0" smtClean="0">
                <a:cs typeface="Calibri" panose="020F0502020204030204" pitchFamily="34" charset="0"/>
              </a:rPr>
              <a:t>Poznáme mnoho nástrojov hybridných hrozieb, akými sú napríklad špionáž (fyzická alebo kybernetická), pôsobenie vojakov bez označenia a identifikácie, rôzne nátlakové metódy a vydieranie, </a:t>
            </a:r>
            <a:r>
              <a:rPr lang="sk-SK" altLang="sk-SK" b="1" baseline="0" dirty="0" smtClean="0">
                <a:cs typeface="Calibri" panose="020F0502020204030204" pitchFamily="34" charset="0"/>
              </a:rPr>
              <a:t>či šírenie propagandy, konšpiračných teórií a dezinformácií.</a:t>
            </a:r>
          </a:p>
          <a:p>
            <a:pPr marL="215900" indent="-215900" algn="just" eaLnBrk="1" hangingPunct="1">
              <a:spcBef>
                <a:spcPct val="0"/>
              </a:spcBef>
            </a:pPr>
            <a:endParaRPr lang="sk-SK" altLang="sk-SK" b="0" baseline="0" dirty="0" smtClean="0">
              <a:cs typeface="Calibri" panose="020F0502020204030204" pitchFamily="34" charset="0"/>
            </a:endParaRPr>
          </a:p>
          <a:p>
            <a:pPr marL="215900" indent="-215900" eaLnBrk="1" hangingPunct="1">
              <a:spcBef>
                <a:spcPct val="0"/>
              </a:spcBef>
            </a:pPr>
            <a:r>
              <a:rPr lang="sk-SK" altLang="sk-SK" sz="2000" dirty="0" smtClean="0">
                <a:solidFill>
                  <a:srgbClr val="000000"/>
                </a:solidFill>
                <a:cs typeface="Calibri" panose="020F0502020204030204" pitchFamily="34" charset="0"/>
              </a:rPr>
              <a:t>Nepravdivé informácie sú všade, no je dôležité odlíšiť dezinformácie od iných druhov nepravdivých informácií, konkrétne nesprávnych informácií, a to na základe ZÁMERU:</a:t>
            </a:r>
          </a:p>
          <a:p>
            <a:pPr marL="215900" indent="-215900" eaLnBrk="1" hangingPunct="1">
              <a:spcBef>
                <a:spcPct val="0"/>
              </a:spcBef>
            </a:pPr>
            <a:endParaRPr lang="fr-BE" altLang="sk-SK" sz="2000" dirty="0" smtClean="0"/>
          </a:p>
          <a:p>
            <a:pPr marL="215900" indent="-215900" eaLnBrk="1" hangingPunct="1">
              <a:spcBef>
                <a:spcPct val="0"/>
              </a:spcBef>
              <a:spcAft>
                <a:spcPts val="600"/>
              </a:spcAft>
              <a:buClr>
                <a:srgbClr val="000000"/>
              </a:buClr>
              <a:buFont typeface="Wingdings" panose="05000000000000000000" pitchFamily="2" charset="2"/>
              <a:buChar char="-"/>
            </a:pPr>
            <a:r>
              <a:rPr lang="sk-SK" altLang="sk-SK" sz="2000" dirty="0" smtClean="0">
                <a:solidFill>
                  <a:srgbClr val="000000"/>
                </a:solidFill>
                <a:cs typeface="Calibri" panose="020F0502020204030204" pitchFamily="34" charset="0"/>
              </a:rPr>
              <a:t>Dezinformácie sú nepravdivé informácie, ktoré boli vytvorené a zverejnené s cieľom </a:t>
            </a:r>
            <a:r>
              <a:rPr lang="sk-SK" altLang="sk-SK" sz="2000" b="1" dirty="0" smtClean="0">
                <a:solidFill>
                  <a:srgbClr val="000000"/>
                </a:solidFill>
                <a:cs typeface="Calibri" panose="020F0502020204030204" pitchFamily="34" charset="0"/>
              </a:rPr>
              <a:t>úmyselne škodiť</a:t>
            </a:r>
            <a:r>
              <a:rPr lang="sk-SK" altLang="sk-SK" sz="2000" dirty="0" smtClean="0">
                <a:solidFill>
                  <a:srgbClr val="000000"/>
                </a:solidFill>
                <a:cs typeface="Calibri" panose="020F0502020204030204" pitchFamily="34" charset="0"/>
              </a:rPr>
              <a:t>. Príklad: post (na sociálnych sieťach) o migrantoch páchajúcich trestné činy v Európe vytvorený s cieľom rozdeliť spoločnosť.</a:t>
            </a:r>
          </a:p>
          <a:p>
            <a:pPr marL="215900" indent="-215900" eaLnBrk="1" hangingPunct="1">
              <a:spcBef>
                <a:spcPct val="0"/>
              </a:spcBef>
              <a:spcAft>
                <a:spcPts val="600"/>
              </a:spcAft>
              <a:buClr>
                <a:srgbClr val="000000"/>
              </a:buClr>
              <a:buFont typeface="Wingdings" panose="05000000000000000000" pitchFamily="2" charset="2"/>
              <a:buChar char="-"/>
            </a:pPr>
            <a:r>
              <a:rPr lang="sk-SK" altLang="sk-SK" sz="2000" dirty="0" smtClean="0">
                <a:solidFill>
                  <a:srgbClr val="000000"/>
                </a:solidFill>
                <a:cs typeface="Calibri" panose="020F0502020204030204" pitchFamily="34" charset="0"/>
              </a:rPr>
              <a:t>Nesprávne informácie (</a:t>
            </a:r>
            <a:r>
              <a:rPr lang="sk-SK" altLang="sk-SK" sz="2000" dirty="0" err="1" smtClean="0">
                <a:solidFill>
                  <a:srgbClr val="000000"/>
                </a:solidFill>
                <a:cs typeface="Calibri" panose="020F0502020204030204" pitchFamily="34" charset="0"/>
              </a:rPr>
              <a:t>misinformácie</a:t>
            </a:r>
            <a:r>
              <a:rPr lang="sk-SK" altLang="sk-SK" sz="2000" dirty="0" smtClean="0">
                <a:solidFill>
                  <a:srgbClr val="000000"/>
                </a:solidFill>
                <a:cs typeface="Calibri" panose="020F0502020204030204" pitchFamily="34" charset="0"/>
              </a:rPr>
              <a:t>) sú nepravdivé informácie </a:t>
            </a:r>
            <a:r>
              <a:rPr lang="sk-SK" altLang="sk-SK" sz="2000" b="1" dirty="0" smtClean="0">
                <a:solidFill>
                  <a:srgbClr val="000000"/>
                </a:solidFill>
                <a:cs typeface="Calibri" panose="020F0502020204030204" pitchFamily="34" charset="0"/>
              </a:rPr>
              <a:t>šírené ľuďmi, ktorí si len neuvedomujú, že sú nepravdivé, ale nechcú spôsobiť škodu</a:t>
            </a:r>
            <a:r>
              <a:rPr lang="sk-SK" altLang="sk-SK" sz="2000" dirty="0" smtClean="0">
                <a:solidFill>
                  <a:srgbClr val="000000"/>
                </a:solidFill>
                <a:cs typeface="Calibri" panose="020F0502020204030204" pitchFamily="34" charset="0"/>
              </a:rPr>
              <a:t>. Často sa len snažia pomôcť. Príklad: strýko</a:t>
            </a:r>
            <a:r>
              <a:rPr lang="sk-SK" altLang="sk-SK" sz="2000" baseline="0" dirty="0" smtClean="0">
                <a:solidFill>
                  <a:srgbClr val="000000"/>
                </a:solidFill>
                <a:cs typeface="Calibri" panose="020F0502020204030204" pitchFamily="34" charset="0"/>
              </a:rPr>
              <a:t> </a:t>
            </a:r>
            <a:r>
              <a:rPr lang="sk-SK" altLang="sk-SK" sz="2000" dirty="0" smtClean="0">
                <a:solidFill>
                  <a:srgbClr val="000000"/>
                </a:solidFill>
                <a:cs typeface="Calibri" panose="020F0502020204030204" pitchFamily="34" charset="0"/>
              </a:rPr>
              <a:t>na Facebooku zverejní článok alebo tému o tom, že cesnak chráni pred rakovinou, pretože si myslí, že je to užitočná informácia, a neuvedomuje si, že je nepravdivá.</a:t>
            </a:r>
          </a:p>
          <a:p>
            <a:pPr marL="215900" indent="-215900" eaLnBrk="1" hangingPunct="1">
              <a:spcBef>
                <a:spcPct val="0"/>
              </a:spcBef>
              <a:buClr>
                <a:srgbClr val="000000"/>
              </a:buClr>
              <a:buFont typeface="Wingdings" panose="05000000000000000000" pitchFamily="2" charset="2"/>
              <a:buChar char="-"/>
            </a:pPr>
            <a:r>
              <a:rPr lang="sk-SK" altLang="sk-SK" sz="2000" dirty="0" smtClean="0">
                <a:solidFill>
                  <a:srgbClr val="000000"/>
                </a:solidFill>
                <a:cs typeface="Calibri" panose="020F0502020204030204" pitchFamily="34" charset="0"/>
              </a:rPr>
              <a:t>Operácie ovplyvňovania – koordinované úsilie ovplyvniť cieľovú skupinu pomocou rôznych protizákonných a klamlivých prostriedkov na podporu nepriateľských cieľov.</a:t>
            </a:r>
          </a:p>
          <a:p>
            <a:pPr marL="215900" indent="-215900" eaLnBrk="1" hangingPunct="1">
              <a:spcBef>
                <a:spcPct val="0"/>
              </a:spcBef>
              <a:buClr>
                <a:srgbClr val="000000"/>
              </a:buClr>
              <a:buFont typeface="Wingdings" panose="05000000000000000000" pitchFamily="2" charset="2"/>
              <a:buChar char="-"/>
            </a:pPr>
            <a:r>
              <a:rPr lang="sk-SK" altLang="sk-SK" dirty="0" smtClean="0">
                <a:solidFill>
                  <a:srgbClr val="000000"/>
                </a:solidFill>
                <a:cs typeface="Calibri" panose="020F0502020204030204" pitchFamily="34" charset="0"/>
              </a:rPr>
              <a:t>Zahraničné zasahovanie – </a:t>
            </a:r>
            <a:r>
              <a:rPr lang="sk-SK" altLang="sk-SK" sz="2000" dirty="0" smtClean="0">
                <a:solidFill>
                  <a:srgbClr val="000000"/>
                </a:solidFill>
                <a:cs typeface="Calibri" panose="020F0502020204030204" pitchFamily="34" charset="0"/>
              </a:rPr>
              <a:t>nátlaková, klamlivá a/alebo tajná činnosť predstaviteľa zahraničného štátu alebo jeho agentov, ktorej cieľom je narušiť slobodu vytvárania a vyjadrenia politickej vôle, napríklad počas volieb.</a:t>
            </a:r>
          </a:p>
          <a:p>
            <a:pPr marL="215900" indent="-215900" eaLnBrk="1" hangingPunct="1">
              <a:spcBef>
                <a:spcPct val="0"/>
              </a:spcBef>
              <a:buClr>
                <a:srgbClr val="000000"/>
              </a:buClr>
              <a:buFont typeface="Wingdings" panose="05000000000000000000" pitchFamily="2" charset="2"/>
              <a:buChar char="-"/>
            </a:pPr>
            <a:r>
              <a:rPr lang="sk-SK" altLang="sk-SK" sz="2000" dirty="0" smtClean="0">
                <a:solidFill>
                  <a:srgbClr val="000000"/>
                </a:solidFill>
                <a:cs typeface="Calibri" panose="020F0502020204030204" pitchFamily="34" charset="0"/>
              </a:rPr>
              <a:t>Satira a humor – dobrý</a:t>
            </a:r>
            <a:r>
              <a:rPr lang="sk-SK" altLang="sk-SK" sz="2000" baseline="0" dirty="0" smtClean="0">
                <a:solidFill>
                  <a:srgbClr val="000000"/>
                </a:solidFill>
                <a:cs typeface="Calibri" panose="020F0502020204030204" pitchFamily="34" charset="0"/>
              </a:rPr>
              <a:t> spôsob šírenia názoru pomocou vtipných obrázkov alebo </a:t>
            </a:r>
            <a:r>
              <a:rPr lang="sk-SK" altLang="sk-SK" sz="2000" baseline="0" dirty="0" err="1" smtClean="0">
                <a:solidFill>
                  <a:srgbClr val="000000"/>
                </a:solidFill>
                <a:cs typeface="Calibri" panose="020F0502020204030204" pitchFamily="34" charset="0"/>
              </a:rPr>
              <a:t>meme-ov</a:t>
            </a:r>
            <a:r>
              <a:rPr lang="sk-SK" altLang="sk-SK" sz="2000" baseline="0" dirty="0" smtClean="0">
                <a:solidFill>
                  <a:srgbClr val="000000"/>
                </a:solidFill>
                <a:cs typeface="Calibri" panose="020F0502020204030204" pitchFamily="34" charset="0"/>
              </a:rPr>
              <a:t> (čítaj mímov), zväčša podávajú skôr názor ako fakty. Netreba ich brať ako zaručený zdroj informácií. </a:t>
            </a:r>
          </a:p>
          <a:p>
            <a:pPr marL="215900" indent="-215900" eaLnBrk="1" hangingPunct="1">
              <a:spcBef>
                <a:spcPct val="0"/>
              </a:spcBef>
              <a:buClr>
                <a:srgbClr val="000000"/>
              </a:buClr>
              <a:buFont typeface="Wingdings" panose="05000000000000000000" pitchFamily="2" charset="2"/>
              <a:buChar char="-"/>
            </a:pPr>
            <a:endParaRPr lang="fr-BE" altLang="sk-SK" sz="2000" dirty="0" smtClean="0"/>
          </a:p>
          <a:p>
            <a:pPr marL="215900" indent="-215900" eaLnBrk="1" hangingPunct="1">
              <a:spcBef>
                <a:spcPct val="0"/>
              </a:spcBef>
            </a:pPr>
            <a:r>
              <a:rPr lang="sk-SK" altLang="sk-SK" sz="2000" dirty="0" smtClean="0">
                <a:solidFill>
                  <a:srgbClr val="000000"/>
                </a:solidFill>
                <a:cs typeface="Calibri" panose="020F0502020204030204" pitchFamily="34" charset="0"/>
              </a:rPr>
              <a:t>Žiaci možno budú poznať aj pojem „</a:t>
            </a:r>
            <a:r>
              <a:rPr lang="sk-SK" altLang="sk-SK" sz="2000" dirty="0" err="1" smtClean="0">
                <a:solidFill>
                  <a:srgbClr val="000000"/>
                </a:solidFill>
                <a:cs typeface="Calibri" panose="020F0502020204030204" pitchFamily="34" charset="0"/>
              </a:rPr>
              <a:t>fakenews</a:t>
            </a:r>
            <a:r>
              <a:rPr lang="sk-SK" altLang="sk-SK" sz="2000" dirty="0" smtClean="0">
                <a:solidFill>
                  <a:srgbClr val="000000"/>
                </a:solidFill>
                <a:cs typeface="Calibri" panose="020F0502020204030204" pitchFamily="34" charset="0"/>
              </a:rPr>
              <a:t>“ (falošné správy), ale neodporúčame ho používať. Keď politici obviňujú nezávislých novinárov zo zverejňovania „</a:t>
            </a:r>
            <a:r>
              <a:rPr lang="sk-SK" altLang="sk-SK" sz="2000" dirty="0" err="1" smtClean="0">
                <a:solidFill>
                  <a:srgbClr val="000000"/>
                </a:solidFill>
                <a:cs typeface="Calibri" panose="020F0502020204030204" pitchFamily="34" charset="0"/>
              </a:rPr>
              <a:t>fakenews</a:t>
            </a:r>
            <a:r>
              <a:rPr lang="sk-SK" altLang="sk-SK" sz="2000" dirty="0" smtClean="0">
                <a:solidFill>
                  <a:srgbClr val="000000"/>
                </a:solidFill>
                <a:cs typeface="Calibri" panose="020F0502020204030204" pitchFamily="34" charset="0"/>
              </a:rPr>
              <a:t>“ iba preto, že novinári sú kritickí, niečo je zle. Nechceme, aby výraz „</a:t>
            </a:r>
            <a:r>
              <a:rPr lang="sk-SK" altLang="sk-SK" sz="2000" dirty="0" err="1" smtClean="0">
                <a:solidFill>
                  <a:srgbClr val="000000"/>
                </a:solidFill>
                <a:cs typeface="Calibri" panose="020F0502020204030204" pitchFamily="34" charset="0"/>
              </a:rPr>
              <a:t>fakenews</a:t>
            </a:r>
            <a:r>
              <a:rPr lang="sk-SK" altLang="sk-SK" sz="2000" dirty="0" smtClean="0">
                <a:solidFill>
                  <a:srgbClr val="000000"/>
                </a:solidFill>
                <a:cs typeface="Calibri" panose="020F0502020204030204" pitchFamily="34" charset="0"/>
              </a:rPr>
              <a:t>“ viedol k </a:t>
            </a:r>
            <a:r>
              <a:rPr lang="sk-SK" altLang="sk-SK" sz="2000" dirty="0" err="1" smtClean="0">
                <a:solidFill>
                  <a:srgbClr val="000000"/>
                </a:solidFill>
                <a:cs typeface="Calibri" panose="020F0502020204030204" pitchFamily="34" charset="0"/>
              </a:rPr>
              <a:t>delegitimizácii</a:t>
            </a:r>
            <a:r>
              <a:rPr lang="sk-SK" altLang="sk-SK" sz="2000" dirty="0" smtClean="0">
                <a:solidFill>
                  <a:srgbClr val="000000"/>
                </a:solidFill>
                <a:cs typeface="Calibri" panose="020F0502020204030204" pitchFamily="34" charset="0"/>
              </a:rPr>
              <a:t> médií.</a:t>
            </a:r>
          </a:p>
        </p:txBody>
      </p:sp>
      <p:sp>
        <p:nvSpPr>
          <p:cNvPr id="692"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44CCA312-5AB8-406B-A226-6BD81C5E5835}" type="slidenum">
              <a:rPr lang="fr-BE" sz="1200" spc="-1">
                <a:solidFill>
                  <a:srgbClr val="000000"/>
                </a:solidFill>
                <a:latin typeface="+mn-lt"/>
                <a:ea typeface="+mn-ea"/>
                <a:cs typeface="+mn-cs"/>
              </a:rPr>
              <a:pPr algn="r" eaLnBrk="1" fontAlgn="auto" hangingPunct="1">
                <a:spcBef>
                  <a:spcPts val="0"/>
                </a:spcBef>
                <a:spcAft>
                  <a:spcPts val="0"/>
                </a:spcAft>
                <a:defRPr/>
              </a:pPr>
              <a:t>5</a:t>
            </a:fld>
            <a:endParaRPr lang="fr-BE" sz="1200" spc="-1" dirty="0">
              <a:solidFill>
                <a:srgbClr val="000000"/>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8" name="PlaceHolder 2"/>
          <p:cNvSpPr>
            <a:spLocks noGrp="1"/>
          </p:cNvSpPr>
          <p:nvPr>
            <p:ph type="body"/>
          </p:nvPr>
        </p:nvSpPr>
        <p:spPr>
          <a:xfrm>
            <a:off x="679768" y="4751220"/>
            <a:ext cx="5438140" cy="3887362"/>
          </a:xfrm>
        </p:spPr>
        <p:txBody>
          <a:bodyPr/>
          <a:lstStyle/>
          <a:p>
            <a:pPr eaLnBrk="1" fontAlgn="auto" hangingPunct="1">
              <a:spcBef>
                <a:spcPts val="0"/>
              </a:spcBef>
              <a:spcAft>
                <a:spcPts val="0"/>
              </a:spcAft>
              <a:tabLst>
                <a:tab pos="0" algn="l"/>
              </a:tabLst>
              <a:defRPr/>
            </a:pPr>
            <a:r>
              <a:rPr lang="sk-SK" sz="2000" spc="-1" dirty="0" smtClean="0"/>
              <a:t>Otázka do diskusie: </a:t>
            </a:r>
            <a:r>
              <a:rPr lang="sk-SK" sz="2000" b="1" spc="-1" dirty="0" smtClean="0"/>
              <a:t>Prečo</a:t>
            </a:r>
            <a:r>
              <a:rPr lang="sk-SK" sz="2000" b="1" spc="-1" baseline="0" dirty="0" smtClean="0"/>
              <a:t> sú neoverené informácie nebezpečné? </a:t>
            </a:r>
            <a:endParaRPr lang="sk-SK" sz="2000" spc="-1" dirty="0" smtClean="0"/>
          </a:p>
          <a:p>
            <a:pPr eaLnBrk="1" fontAlgn="auto" hangingPunct="1">
              <a:spcBef>
                <a:spcPts val="0"/>
              </a:spcBef>
              <a:spcAft>
                <a:spcPts val="0"/>
              </a:spcAft>
              <a:tabLst>
                <a:tab pos="0" algn="l"/>
              </a:tabLst>
              <a:defRPr/>
            </a:pPr>
            <a:endParaRPr lang="sk-SK" sz="2000" spc="-1" dirty="0" smtClean="0"/>
          </a:p>
          <a:p>
            <a:pPr eaLnBrk="1" fontAlgn="auto" hangingPunct="1">
              <a:spcBef>
                <a:spcPts val="0"/>
              </a:spcBef>
              <a:spcAft>
                <a:spcPts val="0"/>
              </a:spcAft>
              <a:tabLst>
                <a:tab pos="0" algn="l"/>
              </a:tabLst>
              <a:defRPr/>
            </a:pPr>
            <a:endParaRPr lang="sk-SK" sz="2000" spc="-1" dirty="0" smtClean="0"/>
          </a:p>
          <a:p>
            <a:pPr eaLnBrk="1" fontAlgn="auto" hangingPunct="1">
              <a:spcBef>
                <a:spcPts val="0"/>
              </a:spcBef>
              <a:spcAft>
                <a:spcPts val="0"/>
              </a:spcAft>
              <a:tabLst>
                <a:tab pos="0" algn="l"/>
              </a:tabLst>
              <a:defRPr/>
            </a:pPr>
            <a:r>
              <a:rPr lang="sk-SK" sz="2000" spc="-1" dirty="0" smtClean="0"/>
              <a:t>______________________________________</a:t>
            </a:r>
          </a:p>
          <a:p>
            <a:pPr eaLnBrk="1" fontAlgn="auto" hangingPunct="1">
              <a:spcBef>
                <a:spcPts val="0"/>
              </a:spcBef>
              <a:spcAft>
                <a:spcPts val="0"/>
              </a:spcAft>
              <a:tabLst>
                <a:tab pos="0" algn="l"/>
              </a:tabLst>
              <a:defRPr/>
            </a:pPr>
            <a:r>
              <a:rPr lang="sk-SK" sz="2000" spc="-1" dirty="0" smtClean="0"/>
              <a:t>Informácie z nasledujúceho </a:t>
            </a:r>
            <a:r>
              <a:rPr lang="sk-SK" sz="2000" spc="-1" dirty="0" err="1" smtClean="0"/>
              <a:t>slidu</a:t>
            </a:r>
            <a:r>
              <a:rPr lang="sk-SK" sz="2000" spc="-1" dirty="0" smtClean="0"/>
              <a:t>:</a:t>
            </a:r>
          </a:p>
          <a:p>
            <a:pPr marL="0" indent="0" algn="just" eaLnBrk="1" fontAlgn="auto" hangingPunct="1">
              <a:spcBef>
                <a:spcPts val="0"/>
              </a:spcBef>
              <a:spcAft>
                <a:spcPts val="0"/>
              </a:spcAft>
              <a:buFont typeface="Wingdings" panose="05000000000000000000" pitchFamily="2" charset="2"/>
              <a:buNone/>
              <a:defRPr/>
            </a:pPr>
            <a:r>
              <a:rPr lang="sk-SK" sz="2000" spc="-1" baseline="0" dirty="0" smtClean="0"/>
              <a:t>Neoverené informácie (ktoré zvykneme označovať aj ako </a:t>
            </a:r>
            <a:r>
              <a:rPr lang="sk-SK" sz="2000" spc="-1" baseline="0" dirty="0" err="1" smtClean="0"/>
              <a:t>misinformácie</a:t>
            </a:r>
            <a:r>
              <a:rPr lang="sk-SK" sz="2000" spc="-1" baseline="0" dirty="0" smtClean="0"/>
              <a:t> alebo dezinformácie – podľa ich zámeru) nám často slúžia na vysvetlenie zložitej alebo neprehľadnej situácie. Naštudovanie si problematiky a jej následné pochopenie je často zdĺhavým procesom a ľudia preferujú jednoduché vysvetlenie aj na úkor jeho dôveryhodnosti. </a:t>
            </a:r>
          </a:p>
          <a:p>
            <a:pPr marL="0" indent="0" algn="just" eaLnBrk="1" fontAlgn="auto" hangingPunct="1">
              <a:spcBef>
                <a:spcPts val="0"/>
              </a:spcBef>
              <a:spcAft>
                <a:spcPts val="0"/>
              </a:spcAft>
              <a:buFont typeface="Wingdings" panose="05000000000000000000" pitchFamily="2" charset="2"/>
              <a:buNone/>
              <a:defRPr/>
            </a:pPr>
            <a:endParaRPr lang="sk-SK" sz="2000" spc="-1" baseline="0" dirty="0" smtClean="0"/>
          </a:p>
          <a:p>
            <a:pPr marL="0" indent="0" algn="just" eaLnBrk="1" fontAlgn="auto" hangingPunct="1">
              <a:spcBef>
                <a:spcPts val="0"/>
              </a:spcBef>
              <a:spcAft>
                <a:spcPts val="0"/>
              </a:spcAft>
              <a:buFont typeface="Wingdings" panose="05000000000000000000" pitchFamily="2" charset="2"/>
              <a:buNone/>
              <a:defRPr/>
            </a:pPr>
            <a:r>
              <a:rPr lang="sk-SK" sz="2000" spc="-1" baseline="0" dirty="0" smtClean="0"/>
              <a:t>Dôvody, prečo je šírenie neoverených informácií nebezpečné: </a:t>
            </a:r>
            <a:endParaRPr lang="sk-SK" sz="2000" spc="-1" dirty="0" smtClean="0"/>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Rastie </a:t>
            </a:r>
            <a:r>
              <a:rPr lang="sk-SK" sz="2000" b="1" baseline="0" dirty="0" smtClean="0">
                <a:solidFill>
                  <a:srgbClr val="FFFFFF"/>
                </a:solidFill>
              </a:rPr>
              <a:t>nedôvera v štát alebo v demokraciu.</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Populárne dezinformácie zabezpečujú pre ich šíriteľov </a:t>
            </a:r>
            <a:r>
              <a:rPr lang="sk-SK" sz="2000" b="1" baseline="0" dirty="0" smtClean="0">
                <a:solidFill>
                  <a:srgbClr val="FFFFFF"/>
                </a:solidFill>
              </a:rPr>
              <a:t>finančný aj politický zisk: </a:t>
            </a:r>
            <a:r>
              <a:rPr lang="sk-SK" sz="2000" b="0" baseline="0" dirty="0" smtClean="0">
                <a:solidFill>
                  <a:srgbClr val="FFFFFF"/>
                </a:solidFill>
              </a:rPr>
              <a:t>zdieľanie </a:t>
            </a:r>
            <a:r>
              <a:rPr lang="sk-SK" sz="2000" b="0" baseline="0" dirty="0" err="1" smtClean="0">
                <a:solidFill>
                  <a:srgbClr val="FFFFFF"/>
                </a:solidFill>
              </a:rPr>
              <a:t>vyfabulovaných</a:t>
            </a:r>
            <a:r>
              <a:rPr lang="sk-SK" sz="2000" b="0" baseline="0" dirty="0" smtClean="0">
                <a:solidFill>
                  <a:srgbClr val="FFFFFF"/>
                </a:solidFill>
              </a:rPr>
              <a:t> článkov prispieva k zisku z reklamy, populistickí politik si môže na klamlivých informáciách získavať hlasy.</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1" baseline="0" dirty="0" smtClean="0">
                <a:solidFill>
                  <a:srgbClr val="FFFFFF"/>
                </a:solidFill>
              </a:rPr>
              <a:t>Polarizuje sa spoločnosť: </a:t>
            </a:r>
            <a:r>
              <a:rPr lang="sk-SK" sz="2000" b="0" baseline="0" dirty="0" smtClean="0">
                <a:solidFill>
                  <a:srgbClr val="FFFFFF"/>
                </a:solidFill>
              </a:rPr>
              <a:t>aj pri mnohých spoločenských témach sa vytvárajú dve skupiny ľudí s protichodnými názormi. Zdanlivo sa vytrácajú umiernené názory a medzi ľuďmi sa vytvárajú názorové priepasti. Vedie to k mnohým sporom medzi priateľmi či rodinnými príslušníkmi.</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Dôraz sa kladie na zvyšovanie </a:t>
            </a:r>
            <a:r>
              <a:rPr lang="sk-SK" sz="2000" b="1" baseline="0" dirty="0" smtClean="0">
                <a:solidFill>
                  <a:srgbClr val="FFFFFF"/>
                </a:solidFill>
              </a:rPr>
              <a:t>negatívnych emócii </a:t>
            </a:r>
            <a:r>
              <a:rPr lang="sk-SK" sz="2000" b="0" baseline="0" dirty="0" smtClean="0">
                <a:solidFill>
                  <a:srgbClr val="FFFFFF"/>
                </a:solidFill>
              </a:rPr>
              <a:t>– práve </a:t>
            </a:r>
            <a:r>
              <a:rPr lang="sk-SK" sz="2000" b="1" baseline="0" dirty="0" smtClean="0">
                <a:solidFill>
                  <a:srgbClr val="FFFFFF"/>
                </a:solidFill>
              </a:rPr>
              <a:t>strach, bezmocnosť a rozhorčenie </a:t>
            </a:r>
            <a:r>
              <a:rPr lang="sk-SK" sz="2000" b="0" baseline="0" dirty="0" smtClean="0">
                <a:solidFill>
                  <a:srgbClr val="FFFFFF"/>
                </a:solidFill>
              </a:rPr>
              <a:t>v nás vyvolávajú túžbu reagovať na príspevok a na video, alebo o svojej skúsenosti povedať svojim známym. Negatívne informácie sa preto v informačnom priestore šíria oveľa rýchlejšie a majú väčší dosah. </a:t>
            </a:r>
            <a:r>
              <a:rPr lang="sk-SK" sz="2000" b="0" baseline="0" dirty="0" err="1" smtClean="0">
                <a:solidFill>
                  <a:srgbClr val="FFFFFF"/>
                </a:solidFill>
              </a:rPr>
              <a:t>Dezinformátorom</a:t>
            </a:r>
            <a:r>
              <a:rPr lang="sk-SK" sz="2000" b="0" baseline="0" dirty="0" smtClean="0">
                <a:solidFill>
                  <a:srgbClr val="FFFFFF"/>
                </a:solidFill>
              </a:rPr>
              <a:t> takýto dosah prináša rýchlejší a väčší zisk. Zatiaľ čo negatívne posty na sociálnych sieťach zvyknú používatelia zdieľať alebo okomentovať, pozitívne správy a informácie oceňujeme zväčša len „</a:t>
            </a:r>
            <a:r>
              <a:rPr lang="sk-SK" sz="2000" b="0" baseline="0" dirty="0" err="1" smtClean="0">
                <a:solidFill>
                  <a:srgbClr val="FFFFFF"/>
                </a:solidFill>
              </a:rPr>
              <a:t>lajkom</a:t>
            </a:r>
            <a:r>
              <a:rPr lang="sk-SK" sz="2000" b="0" baseline="0" dirty="0" smtClean="0">
                <a:solidFill>
                  <a:srgbClr val="FFFFFF"/>
                </a:solidFill>
              </a:rPr>
              <a: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k-SK" sz="2000" b="0" baseline="0" dirty="0" smtClean="0">
              <a:solidFill>
                <a:srgbClr val="FFFFFF"/>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k-SK" sz="2000" b="0" baseline="0" dirty="0" smtClean="0">
                <a:solidFill>
                  <a:srgbClr val="FFFFFF"/>
                </a:solidFill>
              </a:rPr>
              <a:t>Ďalšie dôvody:</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Falošné správy môžu ovplyvniť to, ako sa občan </a:t>
            </a:r>
            <a:r>
              <a:rPr lang="sk-SK" sz="2000" b="1" baseline="0" dirty="0" smtClean="0">
                <a:solidFill>
                  <a:srgbClr val="FFFFFF"/>
                </a:solidFill>
              </a:rPr>
              <a:t>rozhoduje napríklad pri voľbách</a:t>
            </a:r>
            <a:r>
              <a:rPr lang="sk-SK" sz="2000" b="0" baseline="0" dirty="0" smtClean="0">
                <a:solidFill>
                  <a:srgbClr val="FFFFFF"/>
                </a:solidFill>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Konšpirátori využívajú </a:t>
            </a:r>
            <a:r>
              <a:rPr lang="sk-SK" sz="2000" b="1" baseline="0" dirty="0" smtClean="0">
                <a:solidFill>
                  <a:srgbClr val="FFFFFF"/>
                </a:solidFill>
              </a:rPr>
              <a:t>zaplavenie informačného priestoru</a:t>
            </a:r>
            <a:r>
              <a:rPr lang="sk-SK" sz="2000" b="0" baseline="0" dirty="0" smtClean="0">
                <a:solidFill>
                  <a:srgbClr val="FFFFFF"/>
                </a:solidFill>
              </a:rPr>
              <a:t>, aby zmiatli čitateľa/diváka. V závale informácií je ťažšie rozlíšiť, či je informácia pravdivá alebo nie. To zneužívajú </a:t>
            </a:r>
            <a:r>
              <a:rPr lang="sk-SK" sz="2000" b="0" baseline="0" dirty="0" err="1" smtClean="0">
                <a:solidFill>
                  <a:srgbClr val="FFFFFF"/>
                </a:solidFill>
              </a:rPr>
              <a:t>dezinformátori</a:t>
            </a:r>
            <a:r>
              <a:rPr lang="sk-SK" sz="2000" b="0" baseline="0" dirty="0" smtClean="0">
                <a:solidFill>
                  <a:srgbClr val="FFFFFF"/>
                </a:solidFill>
              </a:rPr>
              <a:t> na to, aby sa človek cítil zavalený a aby si povedal, že už neverí nikomu. (Konšpiračné weby často publikujú striedavo vymyslené články a články prebraté z tlačových agentúra. Snažia sa tak zvýšiť si dôveryhodnosť.)</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dirty="0" smtClean="0">
                <a:solidFill>
                  <a:srgbClr val="FFFFFF"/>
                </a:solidFill>
              </a:rPr>
              <a:t>Ľudia</a:t>
            </a:r>
            <a:r>
              <a:rPr lang="sk-SK" sz="2000" b="0" baseline="0" dirty="0" smtClean="0">
                <a:solidFill>
                  <a:srgbClr val="FFFFFF"/>
                </a:solidFill>
              </a:rPr>
              <a:t> </a:t>
            </a:r>
            <a:r>
              <a:rPr lang="sk-SK" sz="2000" b="1" baseline="0" dirty="0" smtClean="0">
                <a:solidFill>
                  <a:srgbClr val="FFFFFF"/>
                </a:solidFill>
              </a:rPr>
              <a:t>ignorujú vedecké poznatky </a:t>
            </a:r>
            <a:r>
              <a:rPr lang="sk-SK" sz="2000" b="0" baseline="0" dirty="0" smtClean="0">
                <a:solidFill>
                  <a:srgbClr val="FFFFFF"/>
                </a:solidFill>
              </a:rPr>
              <a:t>a spochybňujú vedcov ako takých.</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Môže dôjsť k </a:t>
            </a:r>
            <a:r>
              <a:rPr lang="sk-SK" sz="2000" b="1" baseline="0" dirty="0" smtClean="0">
                <a:solidFill>
                  <a:srgbClr val="FFFFFF"/>
                </a:solidFill>
              </a:rPr>
              <a:t>ohrozeniu životov</a:t>
            </a:r>
            <a:r>
              <a:rPr lang="sk-SK" sz="2000" b="0" baseline="0" dirty="0" smtClean="0">
                <a:solidFill>
                  <a:srgbClr val="FFFFFF"/>
                </a:solidFill>
              </a:rPr>
              <a:t> alebo k </a:t>
            </a:r>
            <a:r>
              <a:rPr lang="sk-SK" sz="2000" b="1" baseline="0" dirty="0" smtClean="0">
                <a:solidFill>
                  <a:srgbClr val="FFFFFF"/>
                </a:solidFill>
              </a:rPr>
              <a:t>poškodeniu majetku</a:t>
            </a:r>
            <a:r>
              <a:rPr lang="sk-SK" sz="2000" b="0" baseline="0" dirty="0" smtClean="0">
                <a:solidFill>
                  <a:srgbClr val="FFFFFF"/>
                </a:solidFill>
              </a:rPr>
              <a:t>: konzumácia bielidla alebo čistiacich prostriedkov, vďaka ktorým sa mal človek brániť vírusom, môže viesť k ujme na zdraví. Rovnako šírenie dezinformácií o škodlivom vplyve 5G siete viedlo v niektorých prípadoch k poškodeniu 5G prijímačov.</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000" b="0" baseline="0" dirty="0" smtClean="0">
                <a:solidFill>
                  <a:srgbClr val="FFFFFF"/>
                </a:solidFill>
              </a:rPr>
              <a:t>Nové technológie (sociálne siete, rýchlejší internet, </a:t>
            </a:r>
            <a:r>
              <a:rPr lang="sk-SK" sz="2000" b="0" baseline="0" dirty="0" err="1" smtClean="0">
                <a:solidFill>
                  <a:srgbClr val="FFFFFF"/>
                </a:solidFill>
              </a:rPr>
              <a:t>smartfony</a:t>
            </a:r>
            <a:r>
              <a:rPr lang="sk-SK" sz="2000" b="0" baseline="0" dirty="0" smtClean="0">
                <a:solidFill>
                  <a:srgbClr val="FFFFFF"/>
                </a:solidFill>
              </a:rPr>
              <a:t>) uľahčujú šírenie falošných informácií.</a:t>
            </a:r>
          </a:p>
          <a:p>
            <a:pPr marL="0" indent="0" algn="just" eaLnBrk="1" fontAlgn="auto" hangingPunct="1">
              <a:spcBef>
                <a:spcPts val="0"/>
              </a:spcBef>
              <a:spcAft>
                <a:spcPts val="0"/>
              </a:spcAft>
              <a:buFont typeface="Wingdings" panose="05000000000000000000" pitchFamily="2" charset="2"/>
              <a:buNone/>
              <a:defRPr/>
            </a:pPr>
            <a:endParaRPr lang="sk-SK" sz="2000" spc="-1" dirty="0" smtClean="0"/>
          </a:p>
          <a:p>
            <a:pPr eaLnBrk="1" fontAlgn="auto" hangingPunct="1">
              <a:spcBef>
                <a:spcPts val="0"/>
              </a:spcBef>
              <a:spcAft>
                <a:spcPts val="0"/>
              </a:spcAft>
              <a:tabLst>
                <a:tab pos="0" algn="l"/>
              </a:tabLst>
              <a:defRPr/>
            </a:pPr>
            <a:endParaRPr lang="fr-BE" sz="2000" spc="-1" dirty="0"/>
          </a:p>
        </p:txBody>
      </p:sp>
      <p:sp>
        <p:nvSpPr>
          <p:cNvPr id="689"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CD4C9FD2-3B7F-4A8D-96AA-4471B00BF3F9}" type="slidenum">
              <a:rPr lang="fr-BE" sz="1200" spc="-1">
                <a:solidFill>
                  <a:srgbClr val="000000"/>
                </a:solidFill>
                <a:latin typeface="+mn-lt"/>
                <a:ea typeface="+mn-ea"/>
                <a:cs typeface="+mn-cs"/>
              </a:rPr>
              <a:pPr algn="r" eaLnBrk="1" fontAlgn="auto" hangingPunct="1">
                <a:spcBef>
                  <a:spcPts val="0"/>
                </a:spcBef>
                <a:spcAft>
                  <a:spcPts val="0"/>
                </a:spcAft>
                <a:defRPr/>
              </a:pPr>
              <a:t>6</a:t>
            </a:fld>
            <a:endParaRPr lang="fr-BE" sz="1200" spc="-1" dirty="0">
              <a:solidFill>
                <a:srgbClr val="000000"/>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1" name="PlaceHolder 2"/>
          <p:cNvSpPr>
            <a:spLocks noGrp="1"/>
          </p:cNvSpPr>
          <p:nvPr>
            <p:ph type="body"/>
          </p:nvPr>
        </p:nvSpPr>
        <p:spPr>
          <a:xfrm>
            <a:off x="679768" y="4751220"/>
            <a:ext cx="5438140" cy="3887362"/>
          </a:xfrm>
        </p:spPr>
        <p:txBody>
          <a:bodyPr/>
          <a:lstStyle/>
          <a:p>
            <a:pPr marL="0" indent="0" algn="just" eaLnBrk="1" fontAlgn="auto" hangingPunct="1">
              <a:spcBef>
                <a:spcPts val="0"/>
              </a:spcBef>
              <a:spcAft>
                <a:spcPts val="0"/>
              </a:spcAft>
              <a:buFont typeface="Wingdings" panose="05000000000000000000" pitchFamily="2" charset="2"/>
              <a:buNone/>
              <a:defRPr/>
            </a:pPr>
            <a:r>
              <a:rPr lang="sk-SK" spc="-1" baseline="0" dirty="0" smtClean="0"/>
              <a:t>Neoverené informácie (ktoré zvykneme označovať aj ako </a:t>
            </a:r>
            <a:r>
              <a:rPr lang="sk-SK" spc="-1" baseline="0" dirty="0" err="1" smtClean="0"/>
              <a:t>misinformácie</a:t>
            </a:r>
            <a:r>
              <a:rPr lang="sk-SK" spc="-1" baseline="0" dirty="0" smtClean="0"/>
              <a:t> alebo dezinformácie – podľa ich zámeru) nám často slúžia na vysvetlenie zložitej alebo neprehľadnej situácie. Naštudovanie si problematiky a jej následné pochopenie je často zdĺhavým procesom a ľudia preferujú jednoduché vysvetlenie, aj na úkor jeho dôveryhodnosti. </a:t>
            </a:r>
          </a:p>
          <a:p>
            <a:pPr marL="0" indent="0" algn="just" eaLnBrk="1" fontAlgn="auto" hangingPunct="1">
              <a:spcBef>
                <a:spcPts val="0"/>
              </a:spcBef>
              <a:spcAft>
                <a:spcPts val="0"/>
              </a:spcAft>
              <a:buFont typeface="Wingdings" panose="05000000000000000000" pitchFamily="2" charset="2"/>
              <a:buNone/>
              <a:defRPr/>
            </a:pPr>
            <a:endParaRPr lang="sk-SK" spc="-1" baseline="0" dirty="0" smtClean="0"/>
          </a:p>
          <a:p>
            <a:pPr marL="0" indent="0" algn="just" eaLnBrk="1" fontAlgn="auto" hangingPunct="1">
              <a:spcBef>
                <a:spcPts val="0"/>
              </a:spcBef>
              <a:spcAft>
                <a:spcPts val="0"/>
              </a:spcAft>
              <a:buFont typeface="Wingdings" panose="05000000000000000000" pitchFamily="2" charset="2"/>
              <a:buNone/>
              <a:defRPr/>
            </a:pPr>
            <a:r>
              <a:rPr lang="sk-SK" spc="-1" baseline="0" dirty="0" smtClean="0"/>
              <a:t>Dôvody, prečo je šírenie neoverených informácií nebezpečné: </a:t>
            </a:r>
            <a:endParaRPr lang="sk-SK" spc="-1" dirty="0" smtClean="0"/>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Rastie </a:t>
            </a:r>
            <a:r>
              <a:rPr lang="sk-SK" sz="1200" b="1" baseline="0" dirty="0" smtClean="0">
                <a:solidFill>
                  <a:srgbClr val="FFFFFF"/>
                </a:solidFill>
              </a:rPr>
              <a:t>nedôvera v štát alebo v demokraciu.</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Populárne dezinformácie zabezpečujú pre ich šíriteľov </a:t>
            </a:r>
            <a:r>
              <a:rPr lang="sk-SK" sz="1200" b="1" baseline="0" dirty="0" smtClean="0">
                <a:solidFill>
                  <a:srgbClr val="FFFFFF"/>
                </a:solidFill>
              </a:rPr>
              <a:t>finančný aj politický zisk: </a:t>
            </a:r>
            <a:r>
              <a:rPr lang="sk-SK" sz="1200" b="0" baseline="0" dirty="0" smtClean="0">
                <a:solidFill>
                  <a:srgbClr val="FFFFFF"/>
                </a:solidFill>
              </a:rPr>
              <a:t>zdieľanie </a:t>
            </a:r>
            <a:r>
              <a:rPr lang="sk-SK" sz="1200" b="0" baseline="0" dirty="0" err="1" smtClean="0">
                <a:solidFill>
                  <a:srgbClr val="FFFFFF"/>
                </a:solidFill>
              </a:rPr>
              <a:t>vyfabulovaných</a:t>
            </a:r>
            <a:r>
              <a:rPr lang="sk-SK" sz="1200" b="0" baseline="0" dirty="0" smtClean="0">
                <a:solidFill>
                  <a:srgbClr val="FFFFFF"/>
                </a:solidFill>
              </a:rPr>
              <a:t> článkov prispieva k zisku z reklamy, populistickí politik si môže na klamlivých informáciách získavať hlasy.</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1" baseline="0" dirty="0" smtClean="0">
                <a:solidFill>
                  <a:srgbClr val="FFFFFF"/>
                </a:solidFill>
              </a:rPr>
              <a:t>Polarizuje sa spoločnosť: </a:t>
            </a:r>
            <a:r>
              <a:rPr lang="sk-SK" sz="1200" b="0" baseline="0" dirty="0" smtClean="0">
                <a:solidFill>
                  <a:srgbClr val="FFFFFF"/>
                </a:solidFill>
              </a:rPr>
              <a:t>aj pri mnohých spoločenských témach sa vytvárajú dve skupiny ľudí s protichodnými názormi. Zdanlivo sa vytrácajú umiernené názory a medzi ľuďmi sa vytvárajú názorové priepasti. Vedie to k mnohým sporom medzi priateľmi, či rodinnými príslušníkmi.</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Dôraz sa kladie na zvyšovanie </a:t>
            </a:r>
            <a:r>
              <a:rPr lang="sk-SK" sz="1200" b="1" baseline="0" dirty="0" smtClean="0">
                <a:solidFill>
                  <a:srgbClr val="FFFFFF"/>
                </a:solidFill>
              </a:rPr>
              <a:t>negatívnych emócii </a:t>
            </a:r>
            <a:r>
              <a:rPr lang="sk-SK" sz="1200" b="0" baseline="0" dirty="0" smtClean="0">
                <a:solidFill>
                  <a:srgbClr val="FFFFFF"/>
                </a:solidFill>
              </a:rPr>
              <a:t>– práve </a:t>
            </a:r>
            <a:r>
              <a:rPr lang="sk-SK" sz="1200" b="1" baseline="0" dirty="0" smtClean="0">
                <a:solidFill>
                  <a:srgbClr val="FFFFFF"/>
                </a:solidFill>
              </a:rPr>
              <a:t>strach, bezmocnosť a rozhorčenie </a:t>
            </a:r>
            <a:r>
              <a:rPr lang="sk-SK" sz="1200" b="0" baseline="0" dirty="0" smtClean="0">
                <a:solidFill>
                  <a:srgbClr val="FFFFFF"/>
                </a:solidFill>
              </a:rPr>
              <a:t>v nás vyvolávajú túžbu reagovať na príspevok a na video, alebo o svojej skúsenosti povedať svojim známym. Negatívne informácie sa preto v informačnom priestore šíria oveľa rýchlejšie a majú väčší dosah. </a:t>
            </a:r>
            <a:r>
              <a:rPr lang="sk-SK" sz="1200" b="0" baseline="0" dirty="0" err="1" smtClean="0">
                <a:solidFill>
                  <a:srgbClr val="FFFFFF"/>
                </a:solidFill>
              </a:rPr>
              <a:t>Dezinformátorom</a:t>
            </a:r>
            <a:r>
              <a:rPr lang="sk-SK" sz="1200" b="0" baseline="0" dirty="0" smtClean="0">
                <a:solidFill>
                  <a:srgbClr val="FFFFFF"/>
                </a:solidFill>
              </a:rPr>
              <a:t> takýto dosah prináša rýchlejší a väčší zisk. Zatiaľ čo negatívne posty na sociálnych sieťach zvyknú používatelia zdieľať alebo okomentovať, pozitívne správy a informácie oceňujeme zväčša len „</a:t>
            </a:r>
            <a:r>
              <a:rPr lang="sk-SK" sz="1200" b="0" baseline="0" dirty="0" err="1" smtClean="0">
                <a:solidFill>
                  <a:srgbClr val="FFFFFF"/>
                </a:solidFill>
              </a:rPr>
              <a:t>lajkom</a:t>
            </a:r>
            <a:r>
              <a:rPr lang="sk-SK" sz="1200" b="0" baseline="0" dirty="0" smtClean="0">
                <a:solidFill>
                  <a:srgbClr val="FFFFFF"/>
                </a:solidFill>
              </a:rPr>
              <a: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k-SK" sz="1200" b="0" baseline="0" dirty="0" smtClean="0">
              <a:solidFill>
                <a:srgbClr val="FFFFFF"/>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k-SK" sz="1200" b="0" baseline="0" dirty="0" smtClean="0">
                <a:solidFill>
                  <a:srgbClr val="FFFFFF"/>
                </a:solidFill>
              </a:rPr>
              <a:t>Ďalšie dôvody:</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Falošné správy môžu ovplyvniť to, ako sa občan </a:t>
            </a:r>
            <a:r>
              <a:rPr lang="sk-SK" sz="1200" b="1" baseline="0" dirty="0" smtClean="0">
                <a:solidFill>
                  <a:srgbClr val="FFFFFF"/>
                </a:solidFill>
              </a:rPr>
              <a:t>rozhoduje napríklad pri voľbách</a:t>
            </a:r>
            <a:r>
              <a:rPr lang="sk-SK" sz="1200" b="0" baseline="0" dirty="0" smtClean="0">
                <a:solidFill>
                  <a:srgbClr val="FFFFFF"/>
                </a:solidFill>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Konšpirátori využívajú </a:t>
            </a:r>
            <a:r>
              <a:rPr lang="sk-SK" sz="1200" b="1" baseline="0" dirty="0" smtClean="0">
                <a:solidFill>
                  <a:srgbClr val="FFFFFF"/>
                </a:solidFill>
              </a:rPr>
              <a:t>zaplavenie informačného priestoru</a:t>
            </a:r>
            <a:r>
              <a:rPr lang="sk-SK" sz="1200" b="0" baseline="0" dirty="0" smtClean="0">
                <a:solidFill>
                  <a:srgbClr val="FFFFFF"/>
                </a:solidFill>
              </a:rPr>
              <a:t>, aby zmiatli čitateľa/diváka. V závale informácií je ťažšie rozlíšiť, či je informácia pravdivá alebo nie. To zneužívajú </a:t>
            </a:r>
            <a:r>
              <a:rPr lang="sk-SK" sz="1200" b="0" baseline="0" dirty="0" err="1" smtClean="0">
                <a:solidFill>
                  <a:srgbClr val="FFFFFF"/>
                </a:solidFill>
              </a:rPr>
              <a:t>dezinformátori</a:t>
            </a:r>
            <a:r>
              <a:rPr lang="sk-SK" sz="1200" b="0" baseline="0" dirty="0" smtClean="0">
                <a:solidFill>
                  <a:srgbClr val="FFFFFF"/>
                </a:solidFill>
              </a:rPr>
              <a:t> na to, aby sa človek cítil zavalený a aby si povedal, že už neverí nikomu. (Konšpiračné weby často publikujú striedavo vymyslené články a články prebraté z tlačových agentúra. Snažia sa tak zvýšiť si dôveryhodnosť.)</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dirty="0" smtClean="0">
                <a:solidFill>
                  <a:srgbClr val="FFFFFF"/>
                </a:solidFill>
              </a:rPr>
              <a:t>Ľudia</a:t>
            </a:r>
            <a:r>
              <a:rPr lang="sk-SK" sz="1200" b="0" baseline="0" dirty="0" smtClean="0">
                <a:solidFill>
                  <a:srgbClr val="FFFFFF"/>
                </a:solidFill>
              </a:rPr>
              <a:t> </a:t>
            </a:r>
            <a:r>
              <a:rPr lang="sk-SK" sz="1200" b="1" baseline="0" dirty="0" smtClean="0">
                <a:solidFill>
                  <a:srgbClr val="FFFFFF"/>
                </a:solidFill>
              </a:rPr>
              <a:t>ignorujú vedecké poznatky </a:t>
            </a:r>
            <a:r>
              <a:rPr lang="sk-SK" sz="1200" b="0" baseline="0" dirty="0" smtClean="0">
                <a:solidFill>
                  <a:srgbClr val="FFFFFF"/>
                </a:solidFill>
              </a:rPr>
              <a:t>a spochybňujú vedcov ako takých.</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Môže dôjsť k </a:t>
            </a:r>
            <a:r>
              <a:rPr lang="sk-SK" sz="1200" b="1" baseline="0" dirty="0" smtClean="0">
                <a:solidFill>
                  <a:srgbClr val="FFFFFF"/>
                </a:solidFill>
              </a:rPr>
              <a:t>ohrozeniu životov</a:t>
            </a:r>
            <a:r>
              <a:rPr lang="sk-SK" sz="1200" b="0" baseline="0" dirty="0" smtClean="0">
                <a:solidFill>
                  <a:srgbClr val="FFFFFF"/>
                </a:solidFill>
              </a:rPr>
              <a:t>, alebo k </a:t>
            </a:r>
            <a:r>
              <a:rPr lang="sk-SK" sz="1200" b="1" baseline="0" dirty="0" smtClean="0">
                <a:solidFill>
                  <a:srgbClr val="FFFFFF"/>
                </a:solidFill>
              </a:rPr>
              <a:t>poškodeniu majetku</a:t>
            </a:r>
            <a:r>
              <a:rPr lang="sk-SK" sz="1200" b="0" baseline="0" dirty="0" smtClean="0">
                <a:solidFill>
                  <a:srgbClr val="FFFFFF"/>
                </a:solidFill>
              </a:rPr>
              <a:t>: konzumácia bielidla alebo čistiacich prostriedkov, vďaka ktorým sa mal človek brániť vírusom, môže viesť k ujme na zdraví. Rovnako šírenie dezinformácií o škodlivom vplyve 5G siete viedlo v niektorých prípadoch k poškodeniu 5G prijímačov.</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1200" b="0" baseline="0" dirty="0" smtClean="0">
                <a:solidFill>
                  <a:srgbClr val="FFFFFF"/>
                </a:solidFill>
              </a:rPr>
              <a:t>Nové technológie (sociálne siete, rýchlejší internet, </a:t>
            </a:r>
            <a:r>
              <a:rPr lang="sk-SK" sz="1200" b="0" baseline="0" dirty="0" err="1" smtClean="0">
                <a:solidFill>
                  <a:srgbClr val="FFFFFF"/>
                </a:solidFill>
              </a:rPr>
              <a:t>smartfony</a:t>
            </a:r>
            <a:r>
              <a:rPr lang="sk-SK" sz="1200" b="0" baseline="0" dirty="0" smtClean="0">
                <a:solidFill>
                  <a:srgbClr val="FFFFFF"/>
                </a:solidFill>
              </a:rPr>
              <a:t>) uľahčujú šírenie falošných informácií.</a:t>
            </a:r>
          </a:p>
          <a:p>
            <a:pPr marL="0" indent="0" algn="just" eaLnBrk="1" fontAlgn="auto" hangingPunct="1">
              <a:spcBef>
                <a:spcPts val="0"/>
              </a:spcBef>
              <a:spcAft>
                <a:spcPts val="0"/>
              </a:spcAft>
              <a:buFont typeface="Wingdings" panose="05000000000000000000" pitchFamily="2" charset="2"/>
              <a:buNone/>
              <a:defRPr/>
            </a:pPr>
            <a:endParaRPr lang="sk-SK" spc="-1" dirty="0" smtClean="0"/>
          </a:p>
          <a:p>
            <a:pPr marL="0" indent="0" algn="just" eaLnBrk="1" fontAlgn="auto" hangingPunct="1">
              <a:spcBef>
                <a:spcPts val="0"/>
              </a:spcBef>
              <a:spcAft>
                <a:spcPts val="0"/>
              </a:spcAft>
              <a:buFont typeface="Wingdings" panose="05000000000000000000" pitchFamily="2" charset="2"/>
              <a:buNone/>
              <a:defRPr/>
            </a:pPr>
            <a:endParaRPr lang="fr-BE" spc="-1" dirty="0"/>
          </a:p>
        </p:txBody>
      </p:sp>
      <p:sp>
        <p:nvSpPr>
          <p:cNvPr id="692"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DBBF25C6-55E4-45F8-A1B8-EF6292B7E82F}" type="slidenum">
              <a:rPr lang="fr-BE" sz="1200" spc="-1">
                <a:solidFill>
                  <a:srgbClr val="000000"/>
                </a:solidFill>
                <a:latin typeface="+mn-lt"/>
                <a:ea typeface="+mn-ea"/>
                <a:cs typeface="+mn-cs"/>
              </a:rPr>
              <a:pPr algn="r" eaLnBrk="1" fontAlgn="auto" hangingPunct="1">
                <a:spcBef>
                  <a:spcPts val="0"/>
                </a:spcBef>
                <a:spcAft>
                  <a:spcPts val="0"/>
                </a:spcAft>
                <a:defRPr/>
              </a:pPr>
              <a:t>7</a:t>
            </a:fld>
            <a:endParaRPr lang="fr-BE" sz="1200" spc="-1" dirty="0">
              <a:solidFill>
                <a:srgbClr val="000000"/>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5" name="PlaceHolder 2"/>
          <p:cNvSpPr>
            <a:spLocks noGrp="1"/>
          </p:cNvSpPr>
          <p:nvPr>
            <p:ph type="body"/>
          </p:nvPr>
        </p:nvSpPr>
        <p:spPr>
          <a:xfrm>
            <a:off x="679768" y="4751220"/>
            <a:ext cx="5438140" cy="3887362"/>
          </a:xfrm>
        </p:spPr>
        <p:txBody>
          <a:bodyPr/>
          <a:lstStyle/>
          <a:p>
            <a:pPr marL="360" eaLnBrk="1" fontAlgn="auto" hangingPunct="1">
              <a:spcBef>
                <a:spcPts val="0"/>
              </a:spcBef>
              <a:spcAft>
                <a:spcPts val="0"/>
              </a:spcAft>
              <a:buClr>
                <a:srgbClr val="000000"/>
              </a:buClr>
              <a:buFont typeface="StarSymbol"/>
              <a:buNone/>
              <a:defRPr/>
            </a:pPr>
            <a:r>
              <a:rPr lang="sk-SK" sz="2000" dirty="0" smtClean="0"/>
              <a:t>Otázka do diskusie: Odkiaľ čerpáte informácie?</a:t>
            </a:r>
          </a:p>
          <a:p>
            <a:pPr marL="343260" indent="-342900" eaLnBrk="1" fontAlgn="auto" hangingPunct="1">
              <a:spcBef>
                <a:spcPts val="0"/>
              </a:spcBef>
              <a:spcAft>
                <a:spcPts val="0"/>
              </a:spcAft>
              <a:buClr>
                <a:srgbClr val="000000"/>
              </a:buClr>
              <a:buFont typeface="Arial" panose="020B0604020202020204" pitchFamily="34" charset="0"/>
              <a:buChar char="•"/>
              <a:defRPr/>
            </a:pPr>
            <a:r>
              <a:rPr lang="sk-SK" sz="2000" dirty="0" smtClean="0"/>
              <a:t>Rodičia, kamaráti, učitelia</a:t>
            </a:r>
          </a:p>
          <a:p>
            <a:pPr marL="343260" indent="-342900" eaLnBrk="1" fontAlgn="auto" hangingPunct="1">
              <a:spcBef>
                <a:spcPts val="0"/>
              </a:spcBef>
              <a:spcAft>
                <a:spcPts val="0"/>
              </a:spcAft>
              <a:buClr>
                <a:srgbClr val="000000"/>
              </a:buClr>
              <a:buFont typeface="Arial" panose="020B0604020202020204" pitchFamily="34" charset="0"/>
              <a:buChar char="•"/>
              <a:defRPr/>
            </a:pPr>
            <a:r>
              <a:rPr lang="sk-SK" sz="2000" dirty="0" err="1" smtClean="0"/>
              <a:t>Mainstreamové</a:t>
            </a:r>
            <a:r>
              <a:rPr lang="sk-SK" sz="2000" dirty="0" smtClean="0"/>
              <a:t> médiá</a:t>
            </a:r>
            <a:r>
              <a:rPr lang="sk-SK" sz="2000" baseline="0" dirty="0" smtClean="0"/>
              <a:t> alebo médiá hlavného prúdu: TV, rozhlas, denníky, časopisy, online spravodajské portály</a:t>
            </a:r>
          </a:p>
          <a:p>
            <a:pPr marL="360" indent="0" eaLnBrk="1" fontAlgn="auto" hangingPunct="1">
              <a:spcBef>
                <a:spcPts val="0"/>
              </a:spcBef>
              <a:spcAft>
                <a:spcPts val="0"/>
              </a:spcAft>
              <a:buClr>
                <a:srgbClr val="000000"/>
              </a:buClr>
              <a:buFont typeface="Arial" panose="020B0604020202020204" pitchFamily="34" charset="0"/>
              <a:buNone/>
              <a:defRPr/>
            </a:pPr>
            <a:endParaRPr lang="sk-SK" sz="2000" baseline="0" dirty="0" smtClean="0"/>
          </a:p>
          <a:p>
            <a:pPr marL="360" indent="0" eaLnBrk="1" fontAlgn="auto" hangingPunct="1">
              <a:spcBef>
                <a:spcPts val="0"/>
              </a:spcBef>
              <a:spcAft>
                <a:spcPts val="0"/>
              </a:spcAft>
              <a:buClr>
                <a:srgbClr val="000000"/>
              </a:buClr>
              <a:buFont typeface="Arial" panose="020B0604020202020204" pitchFamily="34" charset="0"/>
              <a:buNone/>
              <a:defRPr/>
            </a:pPr>
            <a:endParaRPr lang="sk-SK" sz="2000" baseline="0" dirty="0" smtClean="0"/>
          </a:p>
          <a:p>
            <a:pPr marL="360" indent="0" eaLnBrk="1" fontAlgn="auto" hangingPunct="1">
              <a:spcBef>
                <a:spcPts val="0"/>
              </a:spcBef>
              <a:spcAft>
                <a:spcPts val="0"/>
              </a:spcAft>
              <a:buClr>
                <a:srgbClr val="000000"/>
              </a:buClr>
              <a:buFont typeface="Arial" panose="020B0604020202020204" pitchFamily="34" charset="0"/>
              <a:buNone/>
              <a:defRPr/>
            </a:pPr>
            <a:r>
              <a:rPr lang="sk-SK" sz="2000" baseline="0" dirty="0" smtClean="0"/>
              <a:t>POZOR na konšpiračné médiá: Zoznam konšpiračných stránok: https://konspiratori.sk/zoznam-stranok</a:t>
            </a:r>
          </a:p>
          <a:p>
            <a:pPr marL="360" indent="0" eaLnBrk="1" fontAlgn="auto" hangingPunct="1">
              <a:spcBef>
                <a:spcPts val="0"/>
              </a:spcBef>
              <a:spcAft>
                <a:spcPts val="0"/>
              </a:spcAft>
              <a:buClr>
                <a:srgbClr val="000000"/>
              </a:buClr>
              <a:buFont typeface="Arial" panose="020B0604020202020204" pitchFamily="34" charset="0"/>
              <a:buNone/>
              <a:defRPr/>
            </a:pPr>
            <a:r>
              <a:rPr lang="sk-SK" sz="2000" baseline="0" dirty="0" smtClean="0"/>
              <a:t>Najznámejšie sú: Zem a vek, Hlavné správy, Hlavný denník, </a:t>
            </a:r>
            <a:r>
              <a:rPr lang="sk-SK" sz="2000" baseline="0" dirty="0" err="1" smtClean="0"/>
              <a:t>Infovojna</a:t>
            </a:r>
            <a:r>
              <a:rPr lang="sk-SK" sz="2000" baseline="0" dirty="0" smtClean="0"/>
              <a:t>, </a:t>
            </a:r>
            <a:r>
              <a:rPr lang="sk-SK" sz="2000" baseline="0" dirty="0" err="1" smtClean="0"/>
              <a:t>Kulturblog</a:t>
            </a:r>
            <a:endParaRPr lang="sk-SK" sz="2000" baseline="0" dirty="0" smtClean="0"/>
          </a:p>
          <a:p>
            <a:pPr marL="360" indent="0" eaLnBrk="1" fontAlgn="auto" hangingPunct="1">
              <a:spcBef>
                <a:spcPts val="0"/>
              </a:spcBef>
              <a:spcAft>
                <a:spcPts val="0"/>
              </a:spcAft>
              <a:buClr>
                <a:srgbClr val="000000"/>
              </a:buClr>
              <a:buFont typeface="Arial" panose="020B0604020202020204" pitchFamily="34" charset="0"/>
              <a:buNone/>
              <a:defRPr/>
            </a:pPr>
            <a:endParaRPr lang="sk-SK" sz="2000" baseline="0" dirty="0" smtClean="0"/>
          </a:p>
          <a:p>
            <a:pPr marL="360" indent="0" eaLnBrk="1" fontAlgn="auto" hangingPunct="1">
              <a:spcBef>
                <a:spcPts val="0"/>
              </a:spcBef>
              <a:spcAft>
                <a:spcPts val="0"/>
              </a:spcAft>
              <a:buClr>
                <a:srgbClr val="000000"/>
              </a:buClr>
              <a:buFont typeface="Arial" panose="020B0604020202020204" pitchFamily="34" charset="0"/>
              <a:buNone/>
              <a:defRPr/>
            </a:pPr>
            <a:r>
              <a:rPr lang="sk-SK" sz="2000" b="1" baseline="0" dirty="0" smtClean="0"/>
              <a:t>Ako fungujú konšpiračné médiá? </a:t>
            </a:r>
            <a:r>
              <a:rPr lang="sk-SK" sz="2000" b="0" baseline="0" dirty="0" smtClean="0"/>
              <a:t>(nasledujúci slide)</a:t>
            </a:r>
            <a:endParaRPr lang="sk-SK" sz="2000" b="1" baseline="0" dirty="0" smtClean="0"/>
          </a:p>
          <a:p>
            <a:pPr marL="360" indent="0" eaLnBrk="1" fontAlgn="auto" hangingPunct="1">
              <a:spcBef>
                <a:spcPts val="0"/>
              </a:spcBef>
              <a:spcAft>
                <a:spcPts val="0"/>
              </a:spcAft>
              <a:buClr>
                <a:srgbClr val="000000"/>
              </a:buClr>
              <a:buFont typeface="Arial" panose="020B0604020202020204" pitchFamily="34" charset="0"/>
              <a:buNone/>
              <a:defRPr/>
            </a:pPr>
            <a:endParaRPr lang="sk-SK" sz="2000" dirty="0" smtClean="0"/>
          </a:p>
        </p:txBody>
      </p:sp>
      <p:sp>
        <p:nvSpPr>
          <p:cNvPr id="686"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292BB43B-BC8D-4A35-ADE4-E58B8802B5EA}" type="slidenum">
              <a:rPr lang="fr-BE" sz="1200" spc="-1">
                <a:solidFill>
                  <a:srgbClr val="000000"/>
                </a:solidFill>
                <a:latin typeface="+mn-lt"/>
                <a:ea typeface="+mn-ea"/>
                <a:cs typeface="+mn-cs"/>
              </a:rPr>
              <a:pPr algn="r" eaLnBrk="1" fontAlgn="auto" hangingPunct="1">
                <a:spcBef>
                  <a:spcPts val="0"/>
                </a:spcBef>
                <a:spcAft>
                  <a:spcPts val="0"/>
                </a:spcAft>
                <a:defRPr/>
              </a:pPr>
              <a:t>8</a:t>
            </a:fld>
            <a:endParaRPr lang="fr-BE" sz="1200" spc="-1" dirty="0">
              <a:solidFill>
                <a:srgbClr val="000000"/>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ceHolder 1"/>
          <p:cNvSpPr>
            <a:spLocks noGrp="1" noRot="1" noChangeAspect="1" noTextEdit="1"/>
          </p:cNvSpPr>
          <p:nvPr>
            <p:ph type="sldImg"/>
          </p:nvPr>
        </p:nvSpPr>
        <p:spPr bwMode="auto">
          <a:xfrm>
            <a:off x="438150" y="1233488"/>
            <a:ext cx="5921375" cy="333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3555" name="PlaceHolder 2"/>
          <p:cNvSpPr>
            <a:spLocks noGrp="1"/>
          </p:cNvSpPr>
          <p:nvPr>
            <p:ph type="body"/>
          </p:nvPr>
        </p:nvSpPr>
        <p:spPr bwMode="auto">
          <a:xfrm>
            <a:off x="679768" y="4751220"/>
            <a:ext cx="5438140" cy="38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tabLst>
                <a:tab pos="0" algn="l"/>
              </a:tabLst>
            </a:pPr>
            <a:r>
              <a:rPr lang="sk-SK" altLang="sk-SK" b="1" dirty="0" smtClean="0">
                <a:solidFill>
                  <a:srgbClr val="000000"/>
                </a:solidFill>
              </a:rPr>
              <a:t>Ako fungujú konšpiračné</a:t>
            </a:r>
            <a:r>
              <a:rPr lang="sk-SK" altLang="sk-SK" b="1" baseline="0" dirty="0" smtClean="0">
                <a:solidFill>
                  <a:srgbClr val="000000"/>
                </a:solidFill>
              </a:rPr>
              <a:t> médiá? </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Nezakladajú si na pravde ale na počte publikovaných článkov a dosiahnutých interakcií (v tomto podobné ako bulvárne plátky). Ak ich čitateľ/divák upozorní na chybu v článku, chybu neopravia. Je to súčasťou ich stratégie.</a:t>
            </a:r>
          </a:p>
          <a:p>
            <a:pPr marL="171450" indent="-171450" eaLnBrk="1" hangingPunct="1">
              <a:spcBef>
                <a:spcPct val="0"/>
              </a:spcBef>
              <a:buFont typeface="Arial" panose="020B0604020202020204" pitchFamily="34" charset="0"/>
              <a:buChar char="•"/>
              <a:tabLst>
                <a:tab pos="0" algn="l"/>
              </a:tabLst>
            </a:pPr>
            <a:r>
              <a:rPr lang="sk-SK" altLang="sk-SK" b="1" baseline="0" dirty="0" smtClean="0">
                <a:solidFill>
                  <a:srgbClr val="000000"/>
                </a:solidFill>
              </a:rPr>
              <a:t>Nepoznáme redaktorov a ani zdroj informácií </a:t>
            </a:r>
            <a:r>
              <a:rPr lang="sk-SK" altLang="sk-SK" b="0" baseline="0" dirty="0" smtClean="0">
                <a:solidFill>
                  <a:srgbClr val="000000"/>
                </a:solidFill>
              </a:rPr>
              <a:t>– články sú prebraté z iných konšpiračných médií alebo z rôznych zahraničných blogov, nezvyknú cestovať priamo do terénu a nezúčastňujú sa na tlačových konferenciách. Tieto médiá často zneužívajú to, že ich čitatelia si nevedia overiť zdroj v cudzom jazyku.</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Nepoznáme ani vlastníkov médií – nevieme preto, kto platí redaktorov a aký je zámer vlastníka pre šírenie informácií.</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Používajú </a:t>
            </a:r>
            <a:r>
              <a:rPr lang="sk-SK" altLang="sk-SK" b="1" baseline="0" dirty="0" smtClean="0">
                <a:solidFill>
                  <a:srgbClr val="000000"/>
                </a:solidFill>
              </a:rPr>
              <a:t>emocionálny slovník a znaky </a:t>
            </a:r>
            <a:r>
              <a:rPr lang="sk-SK" altLang="sk-SK" b="0" baseline="0" dirty="0" smtClean="0">
                <a:solidFill>
                  <a:srgbClr val="000000"/>
                </a:solidFill>
              </a:rPr>
              <a:t>(často </a:t>
            </a:r>
            <a:r>
              <a:rPr lang="sk-SK" altLang="sk-SK" b="1" baseline="0" dirty="0" smtClean="0">
                <a:solidFill>
                  <a:srgbClr val="000000"/>
                </a:solidFill>
              </a:rPr>
              <a:t>výkričníky</a:t>
            </a:r>
            <a:r>
              <a:rPr lang="sk-SK" altLang="sk-SK" b="0" baseline="0" dirty="0" smtClean="0">
                <a:solidFill>
                  <a:srgbClr val="000000"/>
                </a:solidFill>
              </a:rPr>
              <a:t>) – v predošlých </a:t>
            </a:r>
            <a:r>
              <a:rPr lang="sk-SK" altLang="sk-SK" b="0" baseline="0" dirty="0" err="1" smtClean="0">
                <a:solidFill>
                  <a:srgbClr val="000000"/>
                </a:solidFill>
              </a:rPr>
              <a:t>slidoch</a:t>
            </a:r>
            <a:r>
              <a:rPr lang="sk-SK" altLang="sk-SK" b="0" baseline="0" dirty="0" smtClean="0">
                <a:solidFill>
                  <a:srgbClr val="000000"/>
                </a:solidFill>
              </a:rPr>
              <a:t> sme si vysvetlili, že negatívne informácie a katastrofické scenáre sa šíria rýchlejšie. V článkoch konšpiračných médií preto často vidíme pomenovania, ktoré by sme v bežných médiách nenašli: napr. čaká nás veľké rozuzlenie, príde masové vymieranie, démonický Západ, povstali proti tyranským vládam (ukážky z titulkov z portálu Bádateľ.net).</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Zbavujú sa zodpovednosti za obsah – napriek tomu, že sa konšpiračné médiá tvária ako seriózne denníky, na konci článkov uverejňujú „Upozornenie“, vďaka ktorému sa redakcia zbavuje zodpovednosti za obsah.</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Konšpiračné médiá často zverejňujú neoverené a nepresné štúdie, no v článku sa tvária, že ide o legitímnu štúdiu. (príklad: https://www.badatel.net/jednoduchy-prieskum-presvedcivo-dokazal-ze-covidove-vakciny-zabili-uz-500-000-americanov/ - v skutočnosti išlo o Google dotazník, ktorí vyplnili čitatelia amerického blogu).</a:t>
            </a:r>
          </a:p>
          <a:p>
            <a:pPr marL="171450" indent="-171450" eaLnBrk="1" hangingPunct="1">
              <a:spcBef>
                <a:spcPct val="0"/>
              </a:spcBef>
              <a:buFont typeface="Arial" panose="020B0604020202020204" pitchFamily="34" charset="0"/>
              <a:buChar char="•"/>
              <a:tabLst>
                <a:tab pos="0" algn="l"/>
              </a:tabLst>
            </a:pPr>
            <a:endParaRPr lang="sk-SK" altLang="sk-SK" b="1" baseline="0" dirty="0" smtClean="0">
              <a:solidFill>
                <a:srgbClr val="000000"/>
              </a:solidFill>
            </a:endParaRPr>
          </a:p>
          <a:p>
            <a:pPr marL="0" indent="0" eaLnBrk="1" hangingPunct="1">
              <a:spcBef>
                <a:spcPct val="0"/>
              </a:spcBef>
              <a:buFont typeface="Arial" panose="020B0604020202020204" pitchFamily="34" charset="0"/>
              <a:buNone/>
              <a:tabLst>
                <a:tab pos="0" algn="l"/>
              </a:tabLst>
            </a:pPr>
            <a:r>
              <a:rPr lang="sk-SK" altLang="sk-SK" b="1" baseline="0" dirty="0" smtClean="0">
                <a:solidFill>
                  <a:srgbClr val="000000"/>
                </a:solidFill>
              </a:rPr>
              <a:t>Ako to robia tradičné médiá?</a:t>
            </a:r>
          </a:p>
          <a:p>
            <a:pPr marL="171450" indent="-171450" eaLnBrk="1" hangingPunct="1">
              <a:spcBef>
                <a:spcPct val="0"/>
              </a:spcBef>
              <a:buFont typeface="Arial" panose="020B0604020202020204" pitchFamily="34" charset="0"/>
              <a:buChar char="•"/>
              <a:tabLst>
                <a:tab pos="0" algn="l"/>
              </a:tabLst>
            </a:pPr>
            <a:r>
              <a:rPr lang="sk-SK" altLang="sk-SK" b="1" baseline="0" dirty="0" smtClean="0">
                <a:solidFill>
                  <a:srgbClr val="000000"/>
                </a:solidFill>
              </a:rPr>
              <a:t>Obrázok: </a:t>
            </a:r>
            <a:r>
              <a:rPr lang="sk-SK" altLang="sk-SK" b="0" baseline="0" dirty="0" smtClean="0">
                <a:solidFill>
                  <a:srgbClr val="000000"/>
                </a:solidFill>
              </a:rPr>
              <a:t>Stáva sa, že redaktori v novinách či televízií spravia občas chybu. Keď je redakcia upozornená na chybu, ktorú spravila, uverejnia opravu. Redakcie nesú zodpovednosť za obsah, ktorý zverejnia. </a:t>
            </a:r>
            <a:endParaRPr lang="sk-SK" altLang="sk-SK" b="1" baseline="0" dirty="0" smtClean="0">
              <a:solidFill>
                <a:srgbClr val="000000"/>
              </a:solidFill>
            </a:endParaRP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V tradičných médiách vieme dohľadať informácie o autorovi článku a o jeho predchádzajúcom pôsobení a vydaných článkoch/reportážach. Redaktora vieme kontaktovať a položiť mu otázky. Rovnako je známe meno vedúceho redakcie, šéfredaktora alebo v prípade televízie vedúceho vydania.</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Informácie o vlastníkoch a financovaní sú verejne dostupné.</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Reportéri/redaktori často cestujú do terénu (miesto nehody, krajina vo vojne, rokovania na ministerstvách, tlačové konferencie) – podávajú teda informácie „z prvej ruky“.</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Žurnalistický a hlavne spravodajský jazyk je strohý a neutrálny. Cieľom je informovať.</a:t>
            </a:r>
          </a:p>
          <a:p>
            <a:pPr marL="171450" indent="-171450" eaLnBrk="1" hangingPunct="1">
              <a:spcBef>
                <a:spcPct val="0"/>
              </a:spcBef>
              <a:buFont typeface="Arial" panose="020B0604020202020204" pitchFamily="34" charset="0"/>
              <a:buChar char="•"/>
              <a:tabLst>
                <a:tab pos="0" algn="l"/>
              </a:tabLst>
            </a:pPr>
            <a:r>
              <a:rPr lang="sk-SK" altLang="sk-SK" b="0" baseline="0" dirty="0" smtClean="0">
                <a:solidFill>
                  <a:srgbClr val="000000"/>
                </a:solidFill>
              </a:rPr>
              <a:t>Navyše, </a:t>
            </a:r>
            <a:r>
              <a:rPr lang="sk-SK" altLang="sk-SK" sz="1200" b="0" baseline="0" dirty="0" smtClean="0">
                <a:solidFill>
                  <a:schemeClr val="tx1"/>
                </a:solidFill>
              </a:rPr>
              <a:t>s</a:t>
            </a:r>
            <a:r>
              <a:rPr lang="sk-SK" altLang="sk-SK" sz="1200" baseline="0" dirty="0" smtClean="0"/>
              <a:t>lovenskí novinári dodržiavajú </a:t>
            </a:r>
            <a:r>
              <a:rPr lang="sk-SK" altLang="sk-SK" sz="1200" b="1" baseline="0" dirty="0" smtClean="0"/>
              <a:t>Etický kódex novinárov</a:t>
            </a:r>
            <a:r>
              <a:rPr lang="sk-SK" altLang="sk-SK" sz="1200" b="0" baseline="0" dirty="0" smtClean="0"/>
              <a:t>, na ich fungovanie a správnu novinársku prax dohliada </a:t>
            </a:r>
            <a:r>
              <a:rPr lang="sk-SK" altLang="sk-SK" sz="1200" b="1" baseline="0" dirty="0" smtClean="0"/>
              <a:t>Syndikát novinárov</a:t>
            </a:r>
            <a:r>
              <a:rPr lang="sk-SK" altLang="sk-SK" sz="1200" b="0" baseline="0" dirty="0" smtClean="0"/>
              <a:t>, ktorý im udeľuje špeciálne povolenia – akreditácie. </a:t>
            </a:r>
            <a:endParaRPr lang="sk-SK" altLang="sk-SK" b="0" baseline="0" dirty="0" smtClean="0">
              <a:solidFill>
                <a:srgbClr val="000000"/>
              </a:solidFill>
            </a:endParaRPr>
          </a:p>
          <a:p>
            <a:pPr marL="0" indent="0" eaLnBrk="1" hangingPunct="1">
              <a:spcBef>
                <a:spcPct val="0"/>
              </a:spcBef>
              <a:buFont typeface="Arial" panose="020B0604020202020204" pitchFamily="34" charset="0"/>
              <a:buNone/>
              <a:tabLst>
                <a:tab pos="0" algn="l"/>
              </a:tabLst>
            </a:pPr>
            <a:endParaRPr lang="sk-SK" altLang="sk-SK" b="0" baseline="0" dirty="0" smtClean="0">
              <a:solidFill>
                <a:srgbClr val="000000"/>
              </a:solidFill>
            </a:endParaRPr>
          </a:p>
          <a:p>
            <a:pPr marL="0" indent="0" eaLnBrk="1" hangingPunct="1">
              <a:spcBef>
                <a:spcPct val="0"/>
              </a:spcBef>
              <a:buFont typeface="Arial" panose="020B0604020202020204" pitchFamily="34" charset="0"/>
              <a:buNone/>
              <a:tabLst>
                <a:tab pos="0" algn="l"/>
              </a:tabLst>
            </a:pPr>
            <a:r>
              <a:rPr lang="sk-SK" altLang="sk-SK" b="0" baseline="0" dirty="0" smtClean="0">
                <a:solidFill>
                  <a:srgbClr val="000000"/>
                </a:solidFill>
              </a:rPr>
              <a:t>Poznámka: </a:t>
            </a:r>
            <a:r>
              <a:rPr lang="sk-SK" altLang="sk-SK" b="0" baseline="0" dirty="0" err="1" smtClean="0">
                <a:solidFill>
                  <a:srgbClr val="000000"/>
                </a:solidFill>
              </a:rPr>
              <a:t>Mainstream</a:t>
            </a:r>
            <a:r>
              <a:rPr lang="sk-SK" altLang="sk-SK" b="0" baseline="0" dirty="0" smtClean="0">
                <a:solidFill>
                  <a:srgbClr val="000000"/>
                </a:solidFill>
              </a:rPr>
              <a:t> nie je žiadna nadávka – ako </a:t>
            </a:r>
            <a:r>
              <a:rPr lang="sk-SK" altLang="sk-SK" b="0" baseline="0" dirty="0" err="1" smtClean="0">
                <a:solidFill>
                  <a:srgbClr val="000000"/>
                </a:solidFill>
              </a:rPr>
              <a:t>mainstreamové</a:t>
            </a:r>
            <a:r>
              <a:rPr lang="sk-SK" altLang="sk-SK" b="0" baseline="0" dirty="0" smtClean="0">
                <a:solidFill>
                  <a:srgbClr val="000000"/>
                </a:solidFill>
              </a:rPr>
              <a:t> médiá označujeme médiá hlavného prúdu. </a:t>
            </a:r>
          </a:p>
          <a:p>
            <a:pPr marL="0" indent="0" eaLnBrk="1" hangingPunct="1">
              <a:spcBef>
                <a:spcPct val="0"/>
              </a:spcBef>
              <a:buFont typeface="Arial" panose="020B0604020202020204" pitchFamily="34" charset="0"/>
              <a:buNone/>
              <a:tabLst>
                <a:tab pos="0" algn="l"/>
              </a:tabLst>
            </a:pPr>
            <a:endParaRPr lang="sk-SK" altLang="sk-SK" b="0" baseline="0" dirty="0" smtClean="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sz="2000" dirty="0" smtClean="0">
                <a:solidFill>
                  <a:srgbClr val="000000"/>
                </a:solidFill>
              </a:rPr>
              <a:t>Na informácie sa</a:t>
            </a:r>
            <a:r>
              <a:rPr lang="sk-SK" altLang="sk-SK" dirty="0" smtClean="0">
                <a:solidFill>
                  <a:srgbClr val="000000"/>
                </a:solidFill>
                <a:cs typeface="Arial" panose="020B0604020202020204" pitchFamily="34" charset="0"/>
              </a:rPr>
              <a:t> vždy treba pozerať kriticky. </a:t>
            </a:r>
            <a:r>
              <a:rPr lang="sk-SK" altLang="sk-SK" b="0" baseline="0" dirty="0" smtClean="0">
                <a:solidFill>
                  <a:srgbClr val="000000"/>
                </a:solidFill>
              </a:rPr>
              <a:t>Je preto dobré pochybovať o informáciách, ktoré čítame alebo vidíme v televízii a overiť si najmä zdroj informácie. Je dôveryhodný? Venuje sa redaktor tejto téme? </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b="0" baseline="0" dirty="0" smtClean="0">
                <a:solidFill>
                  <a:srgbClr val="000000"/>
                </a:solidFill>
              </a:rPr>
              <a:t>Ak sa nám informácia zdá neuveriteľná, pravdepodobne bude vymyslená (svetové sprisahania, plochá Zem...) </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lang="sk-SK" altLang="sk-SK" b="1" baseline="0" dirty="0" smtClean="0">
                <a:solidFill>
                  <a:srgbClr val="000000"/>
                </a:solidFill>
              </a:rPr>
              <a:t>Môžeme so žiakmi diskutovať na tieto témy:</a:t>
            </a:r>
          </a:p>
          <a:p>
            <a:pPr marL="0" indent="0" eaLnBrk="1" hangingPunct="1">
              <a:spcBef>
                <a:spcPct val="0"/>
              </a:spcBef>
              <a:buFontTx/>
              <a:buNone/>
              <a:tabLst>
                <a:tab pos="0" algn="l"/>
              </a:tabLst>
            </a:pPr>
            <a:r>
              <a:rPr lang="sk-SK" altLang="sk-SK" b="0" dirty="0" smtClean="0">
                <a:solidFill>
                  <a:srgbClr val="000000"/>
                </a:solidFill>
              </a:rPr>
              <a:t>- Myslíte si, že ste </a:t>
            </a:r>
            <a:r>
              <a:rPr lang="sk-SK" altLang="sk-SK" b="0" baseline="0" dirty="0" smtClean="0">
                <a:solidFill>
                  <a:srgbClr val="000000"/>
                </a:solidFill>
              </a:rPr>
              <a:t>terčom dezinformácií?</a:t>
            </a:r>
          </a:p>
          <a:p>
            <a:pPr eaLnBrk="1" hangingPunct="1">
              <a:spcBef>
                <a:spcPct val="0"/>
              </a:spcBef>
              <a:buClr>
                <a:srgbClr val="000000"/>
              </a:buClr>
              <a:buFont typeface="StarSymbol"/>
              <a:buChar char="-"/>
              <a:tabLst>
                <a:tab pos="0" algn="l"/>
              </a:tabLst>
            </a:pPr>
            <a:r>
              <a:rPr lang="sk-SK" altLang="sk-SK" sz="2000" baseline="0" dirty="0" smtClean="0">
                <a:solidFill>
                  <a:srgbClr val="000000"/>
                </a:solidFill>
                <a:cs typeface="Arial" panose="020B0604020202020204" pitchFamily="34" charset="0"/>
              </a:rPr>
              <a:t> </a:t>
            </a:r>
            <a:r>
              <a:rPr lang="sk-SK" altLang="sk-SK" sz="2000" dirty="0" smtClean="0">
                <a:solidFill>
                  <a:srgbClr val="000000"/>
                </a:solidFill>
                <a:cs typeface="Arial" panose="020B0604020202020204" pitchFamily="34" charset="0"/>
              </a:rPr>
              <a:t>Ako budovať dôveru v médiá a v štát?</a:t>
            </a:r>
          </a:p>
          <a:p>
            <a:pPr eaLnBrk="1" hangingPunct="1">
              <a:spcBef>
                <a:spcPct val="0"/>
              </a:spcBef>
              <a:buClr>
                <a:srgbClr val="000000"/>
              </a:buClr>
              <a:buFont typeface="StarSymbol"/>
              <a:buChar char="-"/>
              <a:tabLst>
                <a:tab pos="0" algn="l"/>
              </a:tabLst>
            </a:pPr>
            <a:r>
              <a:rPr lang="sk-SK" altLang="sk-SK" sz="2000" dirty="0" smtClean="0">
                <a:solidFill>
                  <a:srgbClr val="000000"/>
                </a:solidFill>
                <a:cs typeface="Arial" panose="020B0604020202020204" pitchFamily="34" charset="0"/>
              </a:rPr>
              <a:t> Čo by sa stalo, keby sme v čase krízy neverili tomu, čo nám naša</a:t>
            </a:r>
            <a:r>
              <a:rPr lang="sk-SK" altLang="sk-SK" sz="2000" baseline="0" dirty="0" smtClean="0">
                <a:solidFill>
                  <a:srgbClr val="000000"/>
                </a:solidFill>
                <a:cs typeface="Arial" panose="020B0604020202020204" pitchFamily="34" charset="0"/>
              </a:rPr>
              <a:t> vláda </a:t>
            </a:r>
            <a:r>
              <a:rPr lang="sk-SK" altLang="sk-SK" sz="2000" dirty="0" smtClean="0">
                <a:solidFill>
                  <a:srgbClr val="000000"/>
                </a:solidFill>
                <a:cs typeface="Arial" panose="020B0604020202020204" pitchFamily="34" charset="0"/>
              </a:rPr>
              <a:t>káže</a:t>
            </a:r>
            <a:r>
              <a:rPr lang="sk-SK" altLang="sk-SK" sz="2000" baseline="0" dirty="0" smtClean="0">
                <a:solidFill>
                  <a:srgbClr val="000000"/>
                </a:solidFill>
                <a:cs typeface="Arial" panose="020B0604020202020204" pitchFamily="34" charset="0"/>
              </a:rPr>
              <a:t> a čo hovoria vedci</a:t>
            </a:r>
            <a:r>
              <a:rPr lang="sk-SK" altLang="sk-SK" sz="2000" dirty="0" smtClean="0">
                <a:solidFill>
                  <a:srgbClr val="000000"/>
                </a:solidFill>
                <a:cs typeface="Arial" panose="020B0604020202020204" pitchFamily="34" charset="0"/>
              </a:rPr>
              <a:t>?</a:t>
            </a:r>
          </a:p>
          <a:p>
            <a:pPr eaLnBrk="1" hangingPunct="1">
              <a:spcBef>
                <a:spcPct val="0"/>
              </a:spcBef>
              <a:buClr>
                <a:srgbClr val="000000"/>
              </a:buClr>
              <a:buFont typeface="StarSymbol"/>
              <a:buChar char="-"/>
              <a:tabLst>
                <a:tab pos="0" algn="l"/>
              </a:tabLst>
            </a:pPr>
            <a:endParaRPr lang="sk-SK" altLang="sk-SK" sz="2000" dirty="0" smtClean="0">
              <a:solidFill>
                <a:srgbClr val="000000"/>
              </a:solidFill>
              <a:cs typeface="Arial" panose="020B0604020202020204" pitchFamily="34" charset="0"/>
            </a:endParaRPr>
          </a:p>
        </p:txBody>
      </p:sp>
      <p:sp>
        <p:nvSpPr>
          <p:cNvPr id="737" name="TextShape 3"/>
          <p:cNvSpPr txBox="1"/>
          <p:nvPr/>
        </p:nvSpPr>
        <p:spPr>
          <a:xfrm>
            <a:off x="3850443" y="9377317"/>
            <a:ext cx="2945659" cy="495347"/>
          </a:xfrm>
          <a:prstGeom prst="rect">
            <a:avLst/>
          </a:prstGeom>
          <a:noFill/>
          <a:ln w="0">
            <a:noFill/>
          </a:ln>
        </p:spPr>
        <p:txBody>
          <a:bodyPr anchor="b"/>
          <a:lstStyle/>
          <a:p>
            <a:pPr algn="r" eaLnBrk="1" fontAlgn="auto" hangingPunct="1">
              <a:spcBef>
                <a:spcPts val="0"/>
              </a:spcBef>
              <a:spcAft>
                <a:spcPts val="0"/>
              </a:spcAft>
              <a:defRPr/>
            </a:pPr>
            <a:fld id="{663AF62A-9B21-4D0C-B184-EBD2C0650DEE}" type="slidenum">
              <a:rPr lang="fr-BE" sz="1200" spc="-1">
                <a:solidFill>
                  <a:srgbClr val="000000"/>
                </a:solidFill>
                <a:latin typeface="+mn-lt"/>
                <a:ea typeface="+mn-ea"/>
                <a:cs typeface="+mn-cs"/>
              </a:rPr>
              <a:pPr algn="r" eaLnBrk="1" fontAlgn="auto" hangingPunct="1">
                <a:spcBef>
                  <a:spcPts val="0"/>
                </a:spcBef>
                <a:spcAft>
                  <a:spcPts val="0"/>
                </a:spcAft>
                <a:defRPr/>
              </a:pPr>
              <a:t>9</a:t>
            </a:fld>
            <a:endParaRPr lang="fr-BE" sz="1200" spc="-1" dirty="0">
              <a:solidFill>
                <a:srgbClr val="000000"/>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70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24" name="PlaceHolder 2"/>
          <p:cNvSpPr>
            <a:spLocks noGrp="1"/>
          </p:cNvSpPr>
          <p:nvPr>
            <p:ph type="body"/>
          </p:nvPr>
        </p:nvSpPr>
        <p:spPr>
          <a:xfrm>
            <a:off x="609480" y="1604520"/>
            <a:ext cx="10972440" cy="1896840"/>
          </a:xfrm>
          <a:prstGeom prst="rect">
            <a:avLst/>
          </a:prstGeom>
        </p:spPr>
        <p:txBody>
          <a:bodyPr/>
          <a:lstStyle/>
          <a:p>
            <a:endParaRPr lang="it-IT"/>
          </a:p>
        </p:txBody>
      </p:sp>
      <p:sp>
        <p:nvSpPr>
          <p:cNvPr id="25" name="PlaceHolder 3"/>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229342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27" name="PlaceHolder 2"/>
          <p:cNvSpPr>
            <a:spLocks noGrp="1"/>
          </p:cNvSpPr>
          <p:nvPr>
            <p:ph type="body"/>
          </p:nvPr>
        </p:nvSpPr>
        <p:spPr>
          <a:xfrm>
            <a:off x="609480" y="1604520"/>
            <a:ext cx="5354280" cy="1896840"/>
          </a:xfrm>
          <a:prstGeom prst="rect">
            <a:avLst/>
          </a:prstGeom>
        </p:spPr>
        <p:txBody>
          <a:bodyPr/>
          <a:lstStyle/>
          <a:p>
            <a:endParaRPr lang="it-IT"/>
          </a:p>
        </p:txBody>
      </p:sp>
      <p:sp>
        <p:nvSpPr>
          <p:cNvPr id="28"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29" name="PlaceHolder 4"/>
          <p:cNvSpPr>
            <a:spLocks noGrp="1"/>
          </p:cNvSpPr>
          <p:nvPr>
            <p:ph type="body"/>
          </p:nvPr>
        </p:nvSpPr>
        <p:spPr>
          <a:xfrm>
            <a:off x="609480" y="3682080"/>
            <a:ext cx="5354280" cy="1896840"/>
          </a:xfrm>
          <a:prstGeom prst="rect">
            <a:avLst/>
          </a:prstGeom>
        </p:spPr>
        <p:txBody>
          <a:bodyPr/>
          <a:lstStyle/>
          <a:p>
            <a:endParaRPr lang="it-IT"/>
          </a:p>
        </p:txBody>
      </p:sp>
      <p:sp>
        <p:nvSpPr>
          <p:cNvPr id="30" name="PlaceHolder 5"/>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43525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32" name="PlaceHolder 2"/>
          <p:cNvSpPr>
            <a:spLocks noGrp="1"/>
          </p:cNvSpPr>
          <p:nvPr>
            <p:ph type="body"/>
          </p:nvPr>
        </p:nvSpPr>
        <p:spPr>
          <a:xfrm>
            <a:off x="609480" y="1604520"/>
            <a:ext cx="3533040" cy="1896840"/>
          </a:xfrm>
          <a:prstGeom prst="rect">
            <a:avLst/>
          </a:prstGeom>
        </p:spPr>
        <p:txBody>
          <a:bodyPr/>
          <a:lstStyle/>
          <a:p>
            <a:endParaRPr lang="it-IT"/>
          </a:p>
        </p:txBody>
      </p:sp>
      <p:sp>
        <p:nvSpPr>
          <p:cNvPr id="33" name="PlaceHolder 3"/>
          <p:cNvSpPr>
            <a:spLocks noGrp="1"/>
          </p:cNvSpPr>
          <p:nvPr>
            <p:ph type="body"/>
          </p:nvPr>
        </p:nvSpPr>
        <p:spPr>
          <a:xfrm>
            <a:off x="4319640" y="1604520"/>
            <a:ext cx="3533040" cy="1896840"/>
          </a:xfrm>
          <a:prstGeom prst="rect">
            <a:avLst/>
          </a:prstGeom>
        </p:spPr>
        <p:txBody>
          <a:bodyPr/>
          <a:lstStyle/>
          <a:p>
            <a:endParaRPr lang="it-IT"/>
          </a:p>
        </p:txBody>
      </p:sp>
      <p:sp>
        <p:nvSpPr>
          <p:cNvPr id="34" name="PlaceHolder 4"/>
          <p:cNvSpPr>
            <a:spLocks noGrp="1"/>
          </p:cNvSpPr>
          <p:nvPr>
            <p:ph type="body"/>
          </p:nvPr>
        </p:nvSpPr>
        <p:spPr>
          <a:xfrm>
            <a:off x="8029800" y="1604520"/>
            <a:ext cx="3533040" cy="1896840"/>
          </a:xfrm>
          <a:prstGeom prst="rect">
            <a:avLst/>
          </a:prstGeom>
        </p:spPr>
        <p:txBody>
          <a:bodyPr/>
          <a:lstStyle/>
          <a:p>
            <a:endParaRPr lang="it-IT"/>
          </a:p>
        </p:txBody>
      </p:sp>
      <p:sp>
        <p:nvSpPr>
          <p:cNvPr id="35" name="PlaceHolder 5"/>
          <p:cNvSpPr>
            <a:spLocks noGrp="1"/>
          </p:cNvSpPr>
          <p:nvPr>
            <p:ph type="body"/>
          </p:nvPr>
        </p:nvSpPr>
        <p:spPr>
          <a:xfrm>
            <a:off x="609480" y="3682080"/>
            <a:ext cx="3533040" cy="1896840"/>
          </a:xfrm>
          <a:prstGeom prst="rect">
            <a:avLst/>
          </a:prstGeom>
        </p:spPr>
        <p:txBody>
          <a:bodyPr/>
          <a:lstStyle/>
          <a:p>
            <a:endParaRPr lang="it-IT"/>
          </a:p>
        </p:txBody>
      </p:sp>
      <p:sp>
        <p:nvSpPr>
          <p:cNvPr id="36" name="PlaceHolder 6"/>
          <p:cNvSpPr>
            <a:spLocks noGrp="1"/>
          </p:cNvSpPr>
          <p:nvPr>
            <p:ph type="body"/>
          </p:nvPr>
        </p:nvSpPr>
        <p:spPr>
          <a:xfrm>
            <a:off x="4319640" y="3682080"/>
            <a:ext cx="3533040" cy="1896840"/>
          </a:xfrm>
          <a:prstGeom prst="rect">
            <a:avLst/>
          </a:prstGeom>
        </p:spPr>
        <p:txBody>
          <a:bodyPr/>
          <a:lstStyle/>
          <a:p>
            <a:endParaRPr lang="it-IT"/>
          </a:p>
        </p:txBody>
      </p:sp>
      <p:sp>
        <p:nvSpPr>
          <p:cNvPr id="37" name="PlaceHolder 7"/>
          <p:cNvSpPr>
            <a:spLocks noGrp="1"/>
          </p:cNvSpPr>
          <p:nvPr>
            <p:ph type="body"/>
          </p:nvPr>
        </p:nvSpPr>
        <p:spPr>
          <a:xfrm>
            <a:off x="8029800" y="3682080"/>
            <a:ext cx="3533040" cy="1896840"/>
          </a:xfrm>
          <a:prstGeom prst="rect">
            <a:avLst/>
          </a:prstGeom>
        </p:spPr>
        <p:txBody>
          <a:bodyPr/>
          <a:lstStyle/>
          <a:p>
            <a:endParaRPr lang="it-IT"/>
          </a:p>
        </p:txBody>
      </p:sp>
    </p:spTree>
    <p:extLst>
      <p:ext uri="{BB962C8B-B14F-4D97-AF65-F5344CB8AC3E}">
        <p14:creationId xmlns:p14="http://schemas.microsoft.com/office/powerpoint/2010/main" val="321970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77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42" name="PlaceHolder 2"/>
          <p:cNvSpPr>
            <a:spLocks noGrp="1"/>
          </p:cNvSpPr>
          <p:nvPr>
            <p:ph type="subTitle"/>
          </p:nvPr>
        </p:nvSpPr>
        <p:spPr>
          <a:xfrm>
            <a:off x="609480" y="1604520"/>
            <a:ext cx="10972440" cy="3977280"/>
          </a:xfrm>
          <a:prstGeom prst="rect">
            <a:avLst/>
          </a:prstGeom>
        </p:spPr>
        <p:txBody>
          <a:bodyPr anchor="ctr">
            <a:noAutofit/>
          </a:bodyPr>
          <a:lstStyle/>
          <a:p>
            <a:endParaRPr lang="fr-BE"/>
          </a:p>
        </p:txBody>
      </p:sp>
    </p:spTree>
    <p:extLst>
      <p:ext uri="{BB962C8B-B14F-4D97-AF65-F5344CB8AC3E}">
        <p14:creationId xmlns:p14="http://schemas.microsoft.com/office/powerpoint/2010/main" val="395045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44" name="PlaceHolder 2"/>
          <p:cNvSpPr>
            <a:spLocks noGrp="1"/>
          </p:cNvSpPr>
          <p:nvPr>
            <p:ph type="body"/>
          </p:nvPr>
        </p:nvSpPr>
        <p:spPr>
          <a:xfrm>
            <a:off x="609480" y="1604520"/>
            <a:ext cx="10972440" cy="3977280"/>
          </a:xfrm>
          <a:prstGeom prst="rect">
            <a:avLst/>
          </a:prstGeom>
        </p:spPr>
        <p:txBody>
          <a:bodyPr/>
          <a:lstStyle/>
          <a:p>
            <a:endParaRPr lang="it-IT"/>
          </a:p>
        </p:txBody>
      </p:sp>
    </p:spTree>
    <p:extLst>
      <p:ext uri="{BB962C8B-B14F-4D97-AF65-F5344CB8AC3E}">
        <p14:creationId xmlns:p14="http://schemas.microsoft.com/office/powerpoint/2010/main" val="3282669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46" name="PlaceHolder 2"/>
          <p:cNvSpPr>
            <a:spLocks noGrp="1"/>
          </p:cNvSpPr>
          <p:nvPr>
            <p:ph type="body"/>
          </p:nvPr>
        </p:nvSpPr>
        <p:spPr>
          <a:xfrm>
            <a:off x="609480" y="1604520"/>
            <a:ext cx="5354280" cy="3977280"/>
          </a:xfrm>
          <a:prstGeom prst="rect">
            <a:avLst/>
          </a:prstGeom>
        </p:spPr>
        <p:txBody>
          <a:bodyPr/>
          <a:lstStyle/>
          <a:p>
            <a:endParaRPr lang="it-IT"/>
          </a:p>
        </p:txBody>
      </p:sp>
      <p:sp>
        <p:nvSpPr>
          <p:cNvPr id="47" name="PlaceHolder 3"/>
          <p:cNvSpPr>
            <a:spLocks noGrp="1"/>
          </p:cNvSpPr>
          <p:nvPr>
            <p:ph type="body"/>
          </p:nvPr>
        </p:nvSpPr>
        <p:spPr>
          <a:xfrm>
            <a:off x="6231960" y="1604520"/>
            <a:ext cx="5354280" cy="3977280"/>
          </a:xfrm>
          <a:prstGeom prst="rect">
            <a:avLst/>
          </a:prstGeom>
        </p:spPr>
        <p:txBody>
          <a:bodyPr/>
          <a:lstStyle/>
          <a:p>
            <a:endParaRPr lang="it-IT"/>
          </a:p>
        </p:txBody>
      </p:sp>
    </p:spTree>
    <p:extLst>
      <p:ext uri="{BB962C8B-B14F-4D97-AF65-F5344CB8AC3E}">
        <p14:creationId xmlns:p14="http://schemas.microsoft.com/office/powerpoint/2010/main" val="3107232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1730319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anchor="ctr">
            <a:noAutofit/>
          </a:bodyPr>
          <a:lstStyle/>
          <a:p>
            <a:endParaRPr lang="fr-BE"/>
          </a:p>
        </p:txBody>
      </p:sp>
    </p:spTree>
    <p:extLst>
      <p:ext uri="{BB962C8B-B14F-4D97-AF65-F5344CB8AC3E}">
        <p14:creationId xmlns:p14="http://schemas.microsoft.com/office/powerpoint/2010/main" val="79495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51" name="PlaceHolder 2"/>
          <p:cNvSpPr>
            <a:spLocks noGrp="1"/>
          </p:cNvSpPr>
          <p:nvPr>
            <p:ph type="body"/>
          </p:nvPr>
        </p:nvSpPr>
        <p:spPr>
          <a:xfrm>
            <a:off x="609480" y="1604520"/>
            <a:ext cx="5354280" cy="1896840"/>
          </a:xfrm>
          <a:prstGeom prst="rect">
            <a:avLst/>
          </a:prstGeom>
        </p:spPr>
        <p:txBody>
          <a:bodyPr/>
          <a:lstStyle/>
          <a:p>
            <a:endParaRPr lang="it-IT"/>
          </a:p>
        </p:txBody>
      </p:sp>
      <p:sp>
        <p:nvSpPr>
          <p:cNvPr id="52" name="PlaceHolder 3"/>
          <p:cNvSpPr>
            <a:spLocks noGrp="1"/>
          </p:cNvSpPr>
          <p:nvPr>
            <p:ph type="body"/>
          </p:nvPr>
        </p:nvSpPr>
        <p:spPr>
          <a:xfrm>
            <a:off x="6231960" y="1604520"/>
            <a:ext cx="5354280" cy="3977280"/>
          </a:xfrm>
          <a:prstGeom prst="rect">
            <a:avLst/>
          </a:prstGeom>
        </p:spPr>
        <p:txBody>
          <a:bodyPr/>
          <a:lstStyle/>
          <a:p>
            <a:endParaRPr lang="it-IT"/>
          </a:p>
        </p:txBody>
      </p:sp>
      <p:sp>
        <p:nvSpPr>
          <p:cNvPr id="53" name="PlaceHolder 4"/>
          <p:cNvSpPr>
            <a:spLocks noGrp="1"/>
          </p:cNvSpPr>
          <p:nvPr>
            <p:ph type="body"/>
          </p:nvPr>
        </p:nvSpPr>
        <p:spPr>
          <a:xfrm>
            <a:off x="609480" y="3682080"/>
            <a:ext cx="5354280" cy="1896840"/>
          </a:xfrm>
          <a:prstGeom prst="rect">
            <a:avLst/>
          </a:prstGeom>
        </p:spPr>
        <p:txBody>
          <a:bodyPr/>
          <a:lstStyle/>
          <a:p>
            <a:endParaRPr lang="it-IT"/>
          </a:p>
        </p:txBody>
      </p:sp>
    </p:spTree>
    <p:extLst>
      <p:ext uri="{BB962C8B-B14F-4D97-AF65-F5344CB8AC3E}">
        <p14:creationId xmlns:p14="http://schemas.microsoft.com/office/powerpoint/2010/main" val="268413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3" name="PlaceHolder 2"/>
          <p:cNvSpPr>
            <a:spLocks noGrp="1"/>
          </p:cNvSpPr>
          <p:nvPr>
            <p:ph type="subTitle"/>
          </p:nvPr>
        </p:nvSpPr>
        <p:spPr>
          <a:xfrm>
            <a:off x="609480" y="1604520"/>
            <a:ext cx="10972440" cy="3977280"/>
          </a:xfrm>
          <a:prstGeom prst="rect">
            <a:avLst/>
          </a:prstGeom>
        </p:spPr>
        <p:txBody>
          <a:bodyPr anchor="ctr">
            <a:noAutofit/>
          </a:bodyPr>
          <a:lstStyle/>
          <a:p>
            <a:endParaRPr lang="fr-BE"/>
          </a:p>
        </p:txBody>
      </p:sp>
    </p:spTree>
    <p:extLst>
      <p:ext uri="{BB962C8B-B14F-4D97-AF65-F5344CB8AC3E}">
        <p14:creationId xmlns:p14="http://schemas.microsoft.com/office/powerpoint/2010/main" val="4133620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55" name="PlaceHolder 2"/>
          <p:cNvSpPr>
            <a:spLocks noGrp="1"/>
          </p:cNvSpPr>
          <p:nvPr>
            <p:ph type="body"/>
          </p:nvPr>
        </p:nvSpPr>
        <p:spPr>
          <a:xfrm>
            <a:off x="609480" y="1604520"/>
            <a:ext cx="5354280" cy="3977280"/>
          </a:xfrm>
          <a:prstGeom prst="rect">
            <a:avLst/>
          </a:prstGeom>
        </p:spPr>
        <p:txBody>
          <a:bodyPr/>
          <a:lstStyle/>
          <a:p>
            <a:endParaRPr lang="it-IT"/>
          </a:p>
        </p:txBody>
      </p:sp>
      <p:sp>
        <p:nvSpPr>
          <p:cNvPr id="56"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57" name="PlaceHolder 4"/>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185901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59" name="PlaceHolder 2"/>
          <p:cNvSpPr>
            <a:spLocks noGrp="1"/>
          </p:cNvSpPr>
          <p:nvPr>
            <p:ph type="body"/>
          </p:nvPr>
        </p:nvSpPr>
        <p:spPr>
          <a:xfrm>
            <a:off x="609480" y="1604520"/>
            <a:ext cx="5354280" cy="1896840"/>
          </a:xfrm>
          <a:prstGeom prst="rect">
            <a:avLst/>
          </a:prstGeom>
        </p:spPr>
        <p:txBody>
          <a:bodyPr/>
          <a:lstStyle/>
          <a:p>
            <a:endParaRPr lang="it-IT"/>
          </a:p>
        </p:txBody>
      </p:sp>
      <p:sp>
        <p:nvSpPr>
          <p:cNvPr id="60"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61" name="PlaceHolder 4"/>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3798198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63" name="PlaceHolder 2"/>
          <p:cNvSpPr>
            <a:spLocks noGrp="1"/>
          </p:cNvSpPr>
          <p:nvPr>
            <p:ph type="body"/>
          </p:nvPr>
        </p:nvSpPr>
        <p:spPr>
          <a:xfrm>
            <a:off x="609480" y="1604520"/>
            <a:ext cx="10972440" cy="1896840"/>
          </a:xfrm>
          <a:prstGeom prst="rect">
            <a:avLst/>
          </a:prstGeom>
        </p:spPr>
        <p:txBody>
          <a:bodyPr/>
          <a:lstStyle/>
          <a:p>
            <a:endParaRPr lang="it-IT"/>
          </a:p>
        </p:txBody>
      </p:sp>
      <p:sp>
        <p:nvSpPr>
          <p:cNvPr id="64" name="PlaceHolder 3"/>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9358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66" name="PlaceHolder 2"/>
          <p:cNvSpPr>
            <a:spLocks noGrp="1"/>
          </p:cNvSpPr>
          <p:nvPr>
            <p:ph type="body"/>
          </p:nvPr>
        </p:nvSpPr>
        <p:spPr>
          <a:xfrm>
            <a:off x="609480" y="1604520"/>
            <a:ext cx="5354280" cy="1896840"/>
          </a:xfrm>
          <a:prstGeom prst="rect">
            <a:avLst/>
          </a:prstGeom>
        </p:spPr>
        <p:txBody>
          <a:bodyPr/>
          <a:lstStyle/>
          <a:p>
            <a:endParaRPr lang="it-IT"/>
          </a:p>
        </p:txBody>
      </p:sp>
      <p:sp>
        <p:nvSpPr>
          <p:cNvPr id="67"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68" name="PlaceHolder 4"/>
          <p:cNvSpPr>
            <a:spLocks noGrp="1"/>
          </p:cNvSpPr>
          <p:nvPr>
            <p:ph type="body"/>
          </p:nvPr>
        </p:nvSpPr>
        <p:spPr>
          <a:xfrm>
            <a:off x="609480" y="3682080"/>
            <a:ext cx="5354280" cy="1896840"/>
          </a:xfrm>
          <a:prstGeom prst="rect">
            <a:avLst/>
          </a:prstGeom>
        </p:spPr>
        <p:txBody>
          <a:bodyPr/>
          <a:lstStyle/>
          <a:p>
            <a:endParaRPr lang="it-IT"/>
          </a:p>
        </p:txBody>
      </p:sp>
      <p:sp>
        <p:nvSpPr>
          <p:cNvPr id="69" name="PlaceHolder 5"/>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3032571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71" name="PlaceHolder 2"/>
          <p:cNvSpPr>
            <a:spLocks noGrp="1"/>
          </p:cNvSpPr>
          <p:nvPr>
            <p:ph type="body"/>
          </p:nvPr>
        </p:nvSpPr>
        <p:spPr>
          <a:xfrm>
            <a:off x="609480" y="1604520"/>
            <a:ext cx="3533040" cy="1896840"/>
          </a:xfrm>
          <a:prstGeom prst="rect">
            <a:avLst/>
          </a:prstGeom>
        </p:spPr>
        <p:txBody>
          <a:bodyPr/>
          <a:lstStyle/>
          <a:p>
            <a:endParaRPr lang="it-IT"/>
          </a:p>
        </p:txBody>
      </p:sp>
      <p:sp>
        <p:nvSpPr>
          <p:cNvPr id="72" name="PlaceHolder 3"/>
          <p:cNvSpPr>
            <a:spLocks noGrp="1"/>
          </p:cNvSpPr>
          <p:nvPr>
            <p:ph type="body"/>
          </p:nvPr>
        </p:nvSpPr>
        <p:spPr>
          <a:xfrm>
            <a:off x="4319640" y="1604520"/>
            <a:ext cx="3533040" cy="1896840"/>
          </a:xfrm>
          <a:prstGeom prst="rect">
            <a:avLst/>
          </a:prstGeom>
        </p:spPr>
        <p:txBody>
          <a:bodyPr/>
          <a:lstStyle/>
          <a:p>
            <a:endParaRPr lang="it-IT"/>
          </a:p>
        </p:txBody>
      </p:sp>
      <p:sp>
        <p:nvSpPr>
          <p:cNvPr id="73" name="PlaceHolder 4"/>
          <p:cNvSpPr>
            <a:spLocks noGrp="1"/>
          </p:cNvSpPr>
          <p:nvPr>
            <p:ph type="body"/>
          </p:nvPr>
        </p:nvSpPr>
        <p:spPr>
          <a:xfrm>
            <a:off x="8029800" y="1604520"/>
            <a:ext cx="3533040" cy="1896840"/>
          </a:xfrm>
          <a:prstGeom prst="rect">
            <a:avLst/>
          </a:prstGeom>
        </p:spPr>
        <p:txBody>
          <a:bodyPr/>
          <a:lstStyle/>
          <a:p>
            <a:endParaRPr lang="it-IT"/>
          </a:p>
        </p:txBody>
      </p:sp>
      <p:sp>
        <p:nvSpPr>
          <p:cNvPr id="74" name="PlaceHolder 5"/>
          <p:cNvSpPr>
            <a:spLocks noGrp="1"/>
          </p:cNvSpPr>
          <p:nvPr>
            <p:ph type="body"/>
          </p:nvPr>
        </p:nvSpPr>
        <p:spPr>
          <a:xfrm>
            <a:off x="609480" y="3682080"/>
            <a:ext cx="3533040" cy="1896840"/>
          </a:xfrm>
          <a:prstGeom prst="rect">
            <a:avLst/>
          </a:prstGeom>
        </p:spPr>
        <p:txBody>
          <a:bodyPr/>
          <a:lstStyle/>
          <a:p>
            <a:endParaRPr lang="it-IT"/>
          </a:p>
        </p:txBody>
      </p:sp>
      <p:sp>
        <p:nvSpPr>
          <p:cNvPr id="75" name="PlaceHolder 6"/>
          <p:cNvSpPr>
            <a:spLocks noGrp="1"/>
          </p:cNvSpPr>
          <p:nvPr>
            <p:ph type="body"/>
          </p:nvPr>
        </p:nvSpPr>
        <p:spPr>
          <a:xfrm>
            <a:off x="4319640" y="3682080"/>
            <a:ext cx="3533040" cy="1896840"/>
          </a:xfrm>
          <a:prstGeom prst="rect">
            <a:avLst/>
          </a:prstGeom>
        </p:spPr>
        <p:txBody>
          <a:bodyPr/>
          <a:lstStyle/>
          <a:p>
            <a:endParaRPr lang="it-IT"/>
          </a:p>
        </p:txBody>
      </p:sp>
      <p:sp>
        <p:nvSpPr>
          <p:cNvPr id="76" name="PlaceHolder 7"/>
          <p:cNvSpPr>
            <a:spLocks noGrp="1"/>
          </p:cNvSpPr>
          <p:nvPr>
            <p:ph type="body"/>
          </p:nvPr>
        </p:nvSpPr>
        <p:spPr>
          <a:xfrm>
            <a:off x="8029800" y="3682080"/>
            <a:ext cx="3533040" cy="1896840"/>
          </a:xfrm>
          <a:prstGeom prst="rect">
            <a:avLst/>
          </a:prstGeom>
        </p:spPr>
        <p:txBody>
          <a:bodyPr/>
          <a:lstStyle/>
          <a:p>
            <a:endParaRPr lang="it-IT"/>
          </a:p>
        </p:txBody>
      </p:sp>
    </p:spTree>
    <p:extLst>
      <p:ext uri="{BB962C8B-B14F-4D97-AF65-F5344CB8AC3E}">
        <p14:creationId xmlns:p14="http://schemas.microsoft.com/office/powerpoint/2010/main" val="1276402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1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81" name="PlaceHolder 2"/>
          <p:cNvSpPr>
            <a:spLocks noGrp="1"/>
          </p:cNvSpPr>
          <p:nvPr>
            <p:ph type="subTitle"/>
          </p:nvPr>
        </p:nvSpPr>
        <p:spPr>
          <a:xfrm>
            <a:off x="609480" y="1604520"/>
            <a:ext cx="10972440" cy="3977280"/>
          </a:xfrm>
          <a:prstGeom prst="rect">
            <a:avLst/>
          </a:prstGeom>
        </p:spPr>
        <p:txBody>
          <a:bodyPr anchor="ctr">
            <a:noAutofit/>
          </a:bodyPr>
          <a:lstStyle/>
          <a:p>
            <a:endParaRPr lang="fr-BE"/>
          </a:p>
        </p:txBody>
      </p:sp>
    </p:spTree>
    <p:extLst>
      <p:ext uri="{BB962C8B-B14F-4D97-AF65-F5344CB8AC3E}">
        <p14:creationId xmlns:p14="http://schemas.microsoft.com/office/powerpoint/2010/main" val="2624405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83" name="PlaceHolder 2"/>
          <p:cNvSpPr>
            <a:spLocks noGrp="1"/>
          </p:cNvSpPr>
          <p:nvPr>
            <p:ph type="body"/>
          </p:nvPr>
        </p:nvSpPr>
        <p:spPr>
          <a:xfrm>
            <a:off x="609480" y="1604520"/>
            <a:ext cx="10972440" cy="3977280"/>
          </a:xfrm>
          <a:prstGeom prst="rect">
            <a:avLst/>
          </a:prstGeom>
        </p:spPr>
        <p:txBody>
          <a:bodyPr/>
          <a:lstStyle/>
          <a:p>
            <a:endParaRPr lang="it-IT"/>
          </a:p>
        </p:txBody>
      </p:sp>
    </p:spTree>
    <p:extLst>
      <p:ext uri="{BB962C8B-B14F-4D97-AF65-F5344CB8AC3E}">
        <p14:creationId xmlns:p14="http://schemas.microsoft.com/office/powerpoint/2010/main" val="3887284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85" name="PlaceHolder 2"/>
          <p:cNvSpPr>
            <a:spLocks noGrp="1"/>
          </p:cNvSpPr>
          <p:nvPr>
            <p:ph type="body"/>
          </p:nvPr>
        </p:nvSpPr>
        <p:spPr>
          <a:xfrm>
            <a:off x="609480" y="1604520"/>
            <a:ext cx="5354280" cy="3977280"/>
          </a:xfrm>
          <a:prstGeom prst="rect">
            <a:avLst/>
          </a:prstGeom>
        </p:spPr>
        <p:txBody>
          <a:bodyPr/>
          <a:lstStyle/>
          <a:p>
            <a:endParaRPr lang="it-IT"/>
          </a:p>
        </p:txBody>
      </p:sp>
      <p:sp>
        <p:nvSpPr>
          <p:cNvPr id="86" name="PlaceHolder 3"/>
          <p:cNvSpPr>
            <a:spLocks noGrp="1"/>
          </p:cNvSpPr>
          <p:nvPr>
            <p:ph type="body"/>
          </p:nvPr>
        </p:nvSpPr>
        <p:spPr>
          <a:xfrm>
            <a:off x="6231960" y="1604520"/>
            <a:ext cx="5354280" cy="3977280"/>
          </a:xfrm>
          <a:prstGeom prst="rect">
            <a:avLst/>
          </a:prstGeom>
        </p:spPr>
        <p:txBody>
          <a:bodyPr/>
          <a:lstStyle/>
          <a:p>
            <a:endParaRPr lang="it-IT"/>
          </a:p>
        </p:txBody>
      </p:sp>
    </p:spTree>
    <p:extLst>
      <p:ext uri="{BB962C8B-B14F-4D97-AF65-F5344CB8AC3E}">
        <p14:creationId xmlns:p14="http://schemas.microsoft.com/office/powerpoint/2010/main" val="1693116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3282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5" name="PlaceHolder 2"/>
          <p:cNvSpPr>
            <a:spLocks noGrp="1"/>
          </p:cNvSpPr>
          <p:nvPr>
            <p:ph type="body"/>
          </p:nvPr>
        </p:nvSpPr>
        <p:spPr>
          <a:xfrm>
            <a:off x="609480" y="1604520"/>
            <a:ext cx="10972440" cy="3977280"/>
          </a:xfrm>
          <a:prstGeom prst="rect">
            <a:avLst/>
          </a:prstGeom>
        </p:spPr>
        <p:txBody>
          <a:bodyPr/>
          <a:lstStyle/>
          <a:p>
            <a:endParaRPr lang="it-IT"/>
          </a:p>
        </p:txBody>
      </p:sp>
    </p:spTree>
    <p:extLst>
      <p:ext uri="{BB962C8B-B14F-4D97-AF65-F5344CB8AC3E}">
        <p14:creationId xmlns:p14="http://schemas.microsoft.com/office/powerpoint/2010/main" val="323397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anchor="ctr">
            <a:noAutofit/>
          </a:bodyPr>
          <a:lstStyle/>
          <a:p>
            <a:endParaRPr lang="fr-BE"/>
          </a:p>
        </p:txBody>
      </p:sp>
    </p:spTree>
    <p:extLst>
      <p:ext uri="{BB962C8B-B14F-4D97-AF65-F5344CB8AC3E}">
        <p14:creationId xmlns:p14="http://schemas.microsoft.com/office/powerpoint/2010/main" val="1388875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90" name="PlaceHolder 2"/>
          <p:cNvSpPr>
            <a:spLocks noGrp="1"/>
          </p:cNvSpPr>
          <p:nvPr>
            <p:ph type="body"/>
          </p:nvPr>
        </p:nvSpPr>
        <p:spPr>
          <a:xfrm>
            <a:off x="609480" y="1604520"/>
            <a:ext cx="5354280" cy="1896840"/>
          </a:xfrm>
          <a:prstGeom prst="rect">
            <a:avLst/>
          </a:prstGeom>
        </p:spPr>
        <p:txBody>
          <a:bodyPr/>
          <a:lstStyle/>
          <a:p>
            <a:endParaRPr lang="it-IT"/>
          </a:p>
        </p:txBody>
      </p:sp>
      <p:sp>
        <p:nvSpPr>
          <p:cNvPr id="91" name="PlaceHolder 3"/>
          <p:cNvSpPr>
            <a:spLocks noGrp="1"/>
          </p:cNvSpPr>
          <p:nvPr>
            <p:ph type="body"/>
          </p:nvPr>
        </p:nvSpPr>
        <p:spPr>
          <a:xfrm>
            <a:off x="6231960" y="1604520"/>
            <a:ext cx="5354280" cy="3977280"/>
          </a:xfrm>
          <a:prstGeom prst="rect">
            <a:avLst/>
          </a:prstGeom>
        </p:spPr>
        <p:txBody>
          <a:bodyPr/>
          <a:lstStyle/>
          <a:p>
            <a:endParaRPr lang="it-IT"/>
          </a:p>
        </p:txBody>
      </p:sp>
      <p:sp>
        <p:nvSpPr>
          <p:cNvPr id="92" name="PlaceHolder 4"/>
          <p:cNvSpPr>
            <a:spLocks noGrp="1"/>
          </p:cNvSpPr>
          <p:nvPr>
            <p:ph type="body"/>
          </p:nvPr>
        </p:nvSpPr>
        <p:spPr>
          <a:xfrm>
            <a:off x="609480" y="3682080"/>
            <a:ext cx="5354280" cy="1896840"/>
          </a:xfrm>
          <a:prstGeom prst="rect">
            <a:avLst/>
          </a:prstGeom>
        </p:spPr>
        <p:txBody>
          <a:bodyPr/>
          <a:lstStyle/>
          <a:p>
            <a:endParaRPr lang="it-IT"/>
          </a:p>
        </p:txBody>
      </p:sp>
    </p:spTree>
    <p:extLst>
      <p:ext uri="{BB962C8B-B14F-4D97-AF65-F5344CB8AC3E}">
        <p14:creationId xmlns:p14="http://schemas.microsoft.com/office/powerpoint/2010/main" val="771317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94" name="PlaceHolder 2"/>
          <p:cNvSpPr>
            <a:spLocks noGrp="1"/>
          </p:cNvSpPr>
          <p:nvPr>
            <p:ph type="body"/>
          </p:nvPr>
        </p:nvSpPr>
        <p:spPr>
          <a:xfrm>
            <a:off x="609480" y="1604520"/>
            <a:ext cx="5354280" cy="3977280"/>
          </a:xfrm>
          <a:prstGeom prst="rect">
            <a:avLst/>
          </a:prstGeom>
        </p:spPr>
        <p:txBody>
          <a:bodyPr/>
          <a:lstStyle/>
          <a:p>
            <a:endParaRPr lang="it-IT"/>
          </a:p>
        </p:txBody>
      </p:sp>
      <p:sp>
        <p:nvSpPr>
          <p:cNvPr id="95"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96" name="PlaceHolder 4"/>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3134076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98" name="PlaceHolder 2"/>
          <p:cNvSpPr>
            <a:spLocks noGrp="1"/>
          </p:cNvSpPr>
          <p:nvPr>
            <p:ph type="body"/>
          </p:nvPr>
        </p:nvSpPr>
        <p:spPr>
          <a:xfrm>
            <a:off x="609480" y="1604520"/>
            <a:ext cx="5354280" cy="1896840"/>
          </a:xfrm>
          <a:prstGeom prst="rect">
            <a:avLst/>
          </a:prstGeom>
        </p:spPr>
        <p:txBody>
          <a:bodyPr/>
          <a:lstStyle/>
          <a:p>
            <a:endParaRPr lang="it-IT"/>
          </a:p>
        </p:txBody>
      </p:sp>
      <p:sp>
        <p:nvSpPr>
          <p:cNvPr id="99"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00" name="PlaceHolder 4"/>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1577900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02" name="PlaceHolder 2"/>
          <p:cNvSpPr>
            <a:spLocks noGrp="1"/>
          </p:cNvSpPr>
          <p:nvPr>
            <p:ph type="body"/>
          </p:nvPr>
        </p:nvSpPr>
        <p:spPr>
          <a:xfrm>
            <a:off x="609480" y="1604520"/>
            <a:ext cx="10972440" cy="1896840"/>
          </a:xfrm>
          <a:prstGeom prst="rect">
            <a:avLst/>
          </a:prstGeom>
        </p:spPr>
        <p:txBody>
          <a:bodyPr/>
          <a:lstStyle/>
          <a:p>
            <a:endParaRPr lang="it-IT"/>
          </a:p>
        </p:txBody>
      </p:sp>
      <p:sp>
        <p:nvSpPr>
          <p:cNvPr id="103" name="PlaceHolder 3"/>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2597979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05"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06"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07" name="PlaceHolder 4"/>
          <p:cNvSpPr>
            <a:spLocks noGrp="1"/>
          </p:cNvSpPr>
          <p:nvPr>
            <p:ph type="body"/>
          </p:nvPr>
        </p:nvSpPr>
        <p:spPr>
          <a:xfrm>
            <a:off x="609480" y="3682080"/>
            <a:ext cx="5354280" cy="1896840"/>
          </a:xfrm>
          <a:prstGeom prst="rect">
            <a:avLst/>
          </a:prstGeom>
        </p:spPr>
        <p:txBody>
          <a:bodyPr/>
          <a:lstStyle/>
          <a:p>
            <a:endParaRPr lang="it-IT"/>
          </a:p>
        </p:txBody>
      </p:sp>
      <p:sp>
        <p:nvSpPr>
          <p:cNvPr id="108" name="PlaceHolder 5"/>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2045680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10" name="PlaceHolder 2"/>
          <p:cNvSpPr>
            <a:spLocks noGrp="1"/>
          </p:cNvSpPr>
          <p:nvPr>
            <p:ph type="body"/>
          </p:nvPr>
        </p:nvSpPr>
        <p:spPr>
          <a:xfrm>
            <a:off x="609480" y="1604520"/>
            <a:ext cx="3533040" cy="1896840"/>
          </a:xfrm>
          <a:prstGeom prst="rect">
            <a:avLst/>
          </a:prstGeom>
        </p:spPr>
        <p:txBody>
          <a:bodyPr/>
          <a:lstStyle/>
          <a:p>
            <a:endParaRPr lang="it-IT"/>
          </a:p>
        </p:txBody>
      </p:sp>
      <p:sp>
        <p:nvSpPr>
          <p:cNvPr id="111" name="PlaceHolder 3"/>
          <p:cNvSpPr>
            <a:spLocks noGrp="1"/>
          </p:cNvSpPr>
          <p:nvPr>
            <p:ph type="body"/>
          </p:nvPr>
        </p:nvSpPr>
        <p:spPr>
          <a:xfrm>
            <a:off x="4319640" y="1604520"/>
            <a:ext cx="3533040" cy="1896840"/>
          </a:xfrm>
          <a:prstGeom prst="rect">
            <a:avLst/>
          </a:prstGeom>
        </p:spPr>
        <p:txBody>
          <a:bodyPr/>
          <a:lstStyle/>
          <a:p>
            <a:endParaRPr lang="it-IT"/>
          </a:p>
        </p:txBody>
      </p:sp>
      <p:sp>
        <p:nvSpPr>
          <p:cNvPr id="112" name="PlaceHolder 4"/>
          <p:cNvSpPr>
            <a:spLocks noGrp="1"/>
          </p:cNvSpPr>
          <p:nvPr>
            <p:ph type="body"/>
          </p:nvPr>
        </p:nvSpPr>
        <p:spPr>
          <a:xfrm>
            <a:off x="8029800" y="1604520"/>
            <a:ext cx="3533040" cy="1896840"/>
          </a:xfrm>
          <a:prstGeom prst="rect">
            <a:avLst/>
          </a:prstGeom>
        </p:spPr>
        <p:txBody>
          <a:bodyPr/>
          <a:lstStyle/>
          <a:p>
            <a:endParaRPr lang="it-IT"/>
          </a:p>
        </p:txBody>
      </p:sp>
      <p:sp>
        <p:nvSpPr>
          <p:cNvPr id="113" name="PlaceHolder 5"/>
          <p:cNvSpPr>
            <a:spLocks noGrp="1"/>
          </p:cNvSpPr>
          <p:nvPr>
            <p:ph type="body"/>
          </p:nvPr>
        </p:nvSpPr>
        <p:spPr>
          <a:xfrm>
            <a:off x="609480" y="3682080"/>
            <a:ext cx="3533040" cy="1896840"/>
          </a:xfrm>
          <a:prstGeom prst="rect">
            <a:avLst/>
          </a:prstGeom>
        </p:spPr>
        <p:txBody>
          <a:bodyPr/>
          <a:lstStyle/>
          <a:p>
            <a:endParaRPr lang="it-IT"/>
          </a:p>
        </p:txBody>
      </p:sp>
      <p:sp>
        <p:nvSpPr>
          <p:cNvPr id="114" name="PlaceHolder 6"/>
          <p:cNvSpPr>
            <a:spLocks noGrp="1"/>
          </p:cNvSpPr>
          <p:nvPr>
            <p:ph type="body"/>
          </p:nvPr>
        </p:nvSpPr>
        <p:spPr>
          <a:xfrm>
            <a:off x="4319640" y="3682080"/>
            <a:ext cx="3533040" cy="1896840"/>
          </a:xfrm>
          <a:prstGeom prst="rect">
            <a:avLst/>
          </a:prstGeom>
        </p:spPr>
        <p:txBody>
          <a:bodyPr/>
          <a:lstStyle/>
          <a:p>
            <a:endParaRPr lang="it-IT"/>
          </a:p>
        </p:txBody>
      </p:sp>
      <p:sp>
        <p:nvSpPr>
          <p:cNvPr id="115" name="PlaceHolder 7"/>
          <p:cNvSpPr>
            <a:spLocks noGrp="1"/>
          </p:cNvSpPr>
          <p:nvPr>
            <p:ph type="body"/>
          </p:nvPr>
        </p:nvSpPr>
        <p:spPr>
          <a:xfrm>
            <a:off x="8029800" y="3682080"/>
            <a:ext cx="3533040" cy="1896840"/>
          </a:xfrm>
          <a:prstGeom prst="rect">
            <a:avLst/>
          </a:prstGeom>
        </p:spPr>
        <p:txBody>
          <a:bodyPr/>
          <a:lstStyle/>
          <a:p>
            <a:endParaRPr lang="it-IT"/>
          </a:p>
        </p:txBody>
      </p:sp>
    </p:spTree>
    <p:extLst>
      <p:ext uri="{BB962C8B-B14F-4D97-AF65-F5344CB8AC3E}">
        <p14:creationId xmlns:p14="http://schemas.microsoft.com/office/powerpoint/2010/main" val="226043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48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20" name="PlaceHolder 2"/>
          <p:cNvSpPr>
            <a:spLocks noGrp="1"/>
          </p:cNvSpPr>
          <p:nvPr>
            <p:ph type="subTitle"/>
          </p:nvPr>
        </p:nvSpPr>
        <p:spPr>
          <a:xfrm>
            <a:off x="609480" y="1604520"/>
            <a:ext cx="10972440" cy="3977280"/>
          </a:xfrm>
          <a:prstGeom prst="rect">
            <a:avLst/>
          </a:prstGeom>
        </p:spPr>
        <p:txBody>
          <a:bodyPr anchor="ctr">
            <a:noAutofit/>
          </a:bodyPr>
          <a:lstStyle/>
          <a:p>
            <a:endParaRPr lang="fr-BE"/>
          </a:p>
        </p:txBody>
      </p:sp>
    </p:spTree>
    <p:extLst>
      <p:ext uri="{BB962C8B-B14F-4D97-AF65-F5344CB8AC3E}">
        <p14:creationId xmlns:p14="http://schemas.microsoft.com/office/powerpoint/2010/main" val="134075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22" name="PlaceHolder 2"/>
          <p:cNvSpPr>
            <a:spLocks noGrp="1"/>
          </p:cNvSpPr>
          <p:nvPr>
            <p:ph type="body"/>
          </p:nvPr>
        </p:nvSpPr>
        <p:spPr>
          <a:xfrm>
            <a:off x="609480" y="1604520"/>
            <a:ext cx="10972440" cy="3977280"/>
          </a:xfrm>
          <a:prstGeom prst="rect">
            <a:avLst/>
          </a:prstGeom>
        </p:spPr>
        <p:txBody>
          <a:bodyPr/>
          <a:lstStyle/>
          <a:p>
            <a:endParaRPr lang="it-IT"/>
          </a:p>
        </p:txBody>
      </p:sp>
    </p:spTree>
    <p:extLst>
      <p:ext uri="{BB962C8B-B14F-4D97-AF65-F5344CB8AC3E}">
        <p14:creationId xmlns:p14="http://schemas.microsoft.com/office/powerpoint/2010/main" val="27486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7" name="PlaceHolder 2"/>
          <p:cNvSpPr>
            <a:spLocks noGrp="1"/>
          </p:cNvSpPr>
          <p:nvPr>
            <p:ph type="body"/>
          </p:nvPr>
        </p:nvSpPr>
        <p:spPr>
          <a:xfrm>
            <a:off x="609480" y="1604520"/>
            <a:ext cx="5354280" cy="3977280"/>
          </a:xfrm>
          <a:prstGeom prst="rect">
            <a:avLst/>
          </a:prstGeom>
        </p:spPr>
        <p:txBody>
          <a:bodyPr/>
          <a:lstStyle/>
          <a:p>
            <a:endParaRPr lang="it-IT"/>
          </a:p>
        </p:txBody>
      </p:sp>
      <p:sp>
        <p:nvSpPr>
          <p:cNvPr id="8" name="PlaceHolder 3"/>
          <p:cNvSpPr>
            <a:spLocks noGrp="1"/>
          </p:cNvSpPr>
          <p:nvPr>
            <p:ph type="body"/>
          </p:nvPr>
        </p:nvSpPr>
        <p:spPr>
          <a:xfrm>
            <a:off x="6231960" y="1604520"/>
            <a:ext cx="5354280" cy="3977280"/>
          </a:xfrm>
          <a:prstGeom prst="rect">
            <a:avLst/>
          </a:prstGeom>
        </p:spPr>
        <p:txBody>
          <a:bodyPr/>
          <a:lstStyle/>
          <a:p>
            <a:endParaRPr lang="it-IT"/>
          </a:p>
        </p:txBody>
      </p:sp>
    </p:spTree>
    <p:extLst>
      <p:ext uri="{BB962C8B-B14F-4D97-AF65-F5344CB8AC3E}">
        <p14:creationId xmlns:p14="http://schemas.microsoft.com/office/powerpoint/2010/main" val="2945782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24" name="PlaceHolder 2"/>
          <p:cNvSpPr>
            <a:spLocks noGrp="1"/>
          </p:cNvSpPr>
          <p:nvPr>
            <p:ph type="body"/>
          </p:nvPr>
        </p:nvSpPr>
        <p:spPr>
          <a:xfrm>
            <a:off x="609480" y="1604520"/>
            <a:ext cx="5354280" cy="3977280"/>
          </a:xfrm>
          <a:prstGeom prst="rect">
            <a:avLst/>
          </a:prstGeom>
        </p:spPr>
        <p:txBody>
          <a:bodyPr/>
          <a:lstStyle/>
          <a:p>
            <a:endParaRPr lang="it-IT"/>
          </a:p>
        </p:txBody>
      </p:sp>
      <p:sp>
        <p:nvSpPr>
          <p:cNvPr id="125" name="PlaceHolder 3"/>
          <p:cNvSpPr>
            <a:spLocks noGrp="1"/>
          </p:cNvSpPr>
          <p:nvPr>
            <p:ph type="body"/>
          </p:nvPr>
        </p:nvSpPr>
        <p:spPr>
          <a:xfrm>
            <a:off x="6231960" y="1604520"/>
            <a:ext cx="5354280" cy="3977280"/>
          </a:xfrm>
          <a:prstGeom prst="rect">
            <a:avLst/>
          </a:prstGeom>
        </p:spPr>
        <p:txBody>
          <a:bodyPr/>
          <a:lstStyle/>
          <a:p>
            <a:endParaRPr lang="it-IT"/>
          </a:p>
        </p:txBody>
      </p:sp>
    </p:spTree>
    <p:extLst>
      <p:ext uri="{BB962C8B-B14F-4D97-AF65-F5344CB8AC3E}">
        <p14:creationId xmlns:p14="http://schemas.microsoft.com/office/powerpoint/2010/main" val="1082898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2445932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anchor="ctr">
            <a:noAutofit/>
          </a:bodyPr>
          <a:lstStyle/>
          <a:p>
            <a:endParaRPr lang="fr-BE"/>
          </a:p>
        </p:txBody>
      </p:sp>
    </p:spTree>
    <p:extLst>
      <p:ext uri="{BB962C8B-B14F-4D97-AF65-F5344CB8AC3E}">
        <p14:creationId xmlns:p14="http://schemas.microsoft.com/office/powerpoint/2010/main" val="2421475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29"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30" name="PlaceHolder 3"/>
          <p:cNvSpPr>
            <a:spLocks noGrp="1"/>
          </p:cNvSpPr>
          <p:nvPr>
            <p:ph type="body"/>
          </p:nvPr>
        </p:nvSpPr>
        <p:spPr>
          <a:xfrm>
            <a:off x="6231960" y="1604520"/>
            <a:ext cx="5354280" cy="3977280"/>
          </a:xfrm>
          <a:prstGeom prst="rect">
            <a:avLst/>
          </a:prstGeom>
        </p:spPr>
        <p:txBody>
          <a:bodyPr/>
          <a:lstStyle/>
          <a:p>
            <a:endParaRPr lang="it-IT"/>
          </a:p>
        </p:txBody>
      </p:sp>
      <p:sp>
        <p:nvSpPr>
          <p:cNvPr id="131" name="PlaceHolder 4"/>
          <p:cNvSpPr>
            <a:spLocks noGrp="1"/>
          </p:cNvSpPr>
          <p:nvPr>
            <p:ph type="body"/>
          </p:nvPr>
        </p:nvSpPr>
        <p:spPr>
          <a:xfrm>
            <a:off x="609480" y="3682080"/>
            <a:ext cx="5354280" cy="1896840"/>
          </a:xfrm>
          <a:prstGeom prst="rect">
            <a:avLst/>
          </a:prstGeom>
        </p:spPr>
        <p:txBody>
          <a:bodyPr/>
          <a:lstStyle/>
          <a:p>
            <a:endParaRPr lang="it-IT"/>
          </a:p>
        </p:txBody>
      </p:sp>
    </p:spTree>
    <p:extLst>
      <p:ext uri="{BB962C8B-B14F-4D97-AF65-F5344CB8AC3E}">
        <p14:creationId xmlns:p14="http://schemas.microsoft.com/office/powerpoint/2010/main" val="123913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33" name="PlaceHolder 2"/>
          <p:cNvSpPr>
            <a:spLocks noGrp="1"/>
          </p:cNvSpPr>
          <p:nvPr>
            <p:ph type="body"/>
          </p:nvPr>
        </p:nvSpPr>
        <p:spPr>
          <a:xfrm>
            <a:off x="609480" y="1604520"/>
            <a:ext cx="5354280" cy="3977280"/>
          </a:xfrm>
          <a:prstGeom prst="rect">
            <a:avLst/>
          </a:prstGeom>
        </p:spPr>
        <p:txBody>
          <a:bodyPr/>
          <a:lstStyle/>
          <a:p>
            <a:endParaRPr lang="it-IT"/>
          </a:p>
        </p:txBody>
      </p:sp>
      <p:sp>
        <p:nvSpPr>
          <p:cNvPr id="134"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35" name="PlaceHolder 4"/>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113839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37"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38"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39" name="PlaceHolder 4"/>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3462887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41" name="PlaceHolder 2"/>
          <p:cNvSpPr>
            <a:spLocks noGrp="1"/>
          </p:cNvSpPr>
          <p:nvPr>
            <p:ph type="body"/>
          </p:nvPr>
        </p:nvSpPr>
        <p:spPr>
          <a:xfrm>
            <a:off x="609480" y="1604520"/>
            <a:ext cx="10972440" cy="1896840"/>
          </a:xfrm>
          <a:prstGeom prst="rect">
            <a:avLst/>
          </a:prstGeom>
        </p:spPr>
        <p:txBody>
          <a:bodyPr/>
          <a:lstStyle/>
          <a:p>
            <a:endParaRPr lang="it-IT"/>
          </a:p>
        </p:txBody>
      </p:sp>
      <p:sp>
        <p:nvSpPr>
          <p:cNvPr id="142" name="PlaceHolder 3"/>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3405661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44"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45"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46" name="PlaceHolder 4"/>
          <p:cNvSpPr>
            <a:spLocks noGrp="1"/>
          </p:cNvSpPr>
          <p:nvPr>
            <p:ph type="body"/>
          </p:nvPr>
        </p:nvSpPr>
        <p:spPr>
          <a:xfrm>
            <a:off x="609480" y="3682080"/>
            <a:ext cx="5354280" cy="1896840"/>
          </a:xfrm>
          <a:prstGeom prst="rect">
            <a:avLst/>
          </a:prstGeom>
        </p:spPr>
        <p:txBody>
          <a:bodyPr/>
          <a:lstStyle/>
          <a:p>
            <a:endParaRPr lang="it-IT"/>
          </a:p>
        </p:txBody>
      </p:sp>
      <p:sp>
        <p:nvSpPr>
          <p:cNvPr id="147" name="PlaceHolder 5"/>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456875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49" name="PlaceHolder 2"/>
          <p:cNvSpPr>
            <a:spLocks noGrp="1"/>
          </p:cNvSpPr>
          <p:nvPr>
            <p:ph type="body"/>
          </p:nvPr>
        </p:nvSpPr>
        <p:spPr>
          <a:xfrm>
            <a:off x="609480" y="1604520"/>
            <a:ext cx="3533040" cy="1896840"/>
          </a:xfrm>
          <a:prstGeom prst="rect">
            <a:avLst/>
          </a:prstGeom>
        </p:spPr>
        <p:txBody>
          <a:bodyPr/>
          <a:lstStyle/>
          <a:p>
            <a:endParaRPr lang="it-IT"/>
          </a:p>
        </p:txBody>
      </p:sp>
      <p:sp>
        <p:nvSpPr>
          <p:cNvPr id="150" name="PlaceHolder 3"/>
          <p:cNvSpPr>
            <a:spLocks noGrp="1"/>
          </p:cNvSpPr>
          <p:nvPr>
            <p:ph type="body"/>
          </p:nvPr>
        </p:nvSpPr>
        <p:spPr>
          <a:xfrm>
            <a:off x="4319640" y="1604520"/>
            <a:ext cx="3533040" cy="1896840"/>
          </a:xfrm>
          <a:prstGeom prst="rect">
            <a:avLst/>
          </a:prstGeom>
        </p:spPr>
        <p:txBody>
          <a:bodyPr/>
          <a:lstStyle/>
          <a:p>
            <a:endParaRPr lang="it-IT"/>
          </a:p>
        </p:txBody>
      </p:sp>
      <p:sp>
        <p:nvSpPr>
          <p:cNvPr id="151" name="PlaceHolder 4"/>
          <p:cNvSpPr>
            <a:spLocks noGrp="1"/>
          </p:cNvSpPr>
          <p:nvPr>
            <p:ph type="body"/>
          </p:nvPr>
        </p:nvSpPr>
        <p:spPr>
          <a:xfrm>
            <a:off x="8029800" y="1604520"/>
            <a:ext cx="3533040" cy="1896840"/>
          </a:xfrm>
          <a:prstGeom prst="rect">
            <a:avLst/>
          </a:prstGeom>
        </p:spPr>
        <p:txBody>
          <a:bodyPr/>
          <a:lstStyle/>
          <a:p>
            <a:endParaRPr lang="it-IT"/>
          </a:p>
        </p:txBody>
      </p:sp>
      <p:sp>
        <p:nvSpPr>
          <p:cNvPr id="152" name="PlaceHolder 5"/>
          <p:cNvSpPr>
            <a:spLocks noGrp="1"/>
          </p:cNvSpPr>
          <p:nvPr>
            <p:ph type="body"/>
          </p:nvPr>
        </p:nvSpPr>
        <p:spPr>
          <a:xfrm>
            <a:off x="609480" y="3682080"/>
            <a:ext cx="3533040" cy="1896840"/>
          </a:xfrm>
          <a:prstGeom prst="rect">
            <a:avLst/>
          </a:prstGeom>
        </p:spPr>
        <p:txBody>
          <a:bodyPr/>
          <a:lstStyle/>
          <a:p>
            <a:endParaRPr lang="it-IT"/>
          </a:p>
        </p:txBody>
      </p:sp>
      <p:sp>
        <p:nvSpPr>
          <p:cNvPr id="153" name="PlaceHolder 6"/>
          <p:cNvSpPr>
            <a:spLocks noGrp="1"/>
          </p:cNvSpPr>
          <p:nvPr>
            <p:ph type="body"/>
          </p:nvPr>
        </p:nvSpPr>
        <p:spPr>
          <a:xfrm>
            <a:off x="4319640" y="3682080"/>
            <a:ext cx="3533040" cy="1896840"/>
          </a:xfrm>
          <a:prstGeom prst="rect">
            <a:avLst/>
          </a:prstGeom>
        </p:spPr>
        <p:txBody>
          <a:bodyPr/>
          <a:lstStyle/>
          <a:p>
            <a:endParaRPr lang="it-IT"/>
          </a:p>
        </p:txBody>
      </p:sp>
      <p:sp>
        <p:nvSpPr>
          <p:cNvPr id="154" name="PlaceHolder 7"/>
          <p:cNvSpPr>
            <a:spLocks noGrp="1"/>
          </p:cNvSpPr>
          <p:nvPr>
            <p:ph type="body"/>
          </p:nvPr>
        </p:nvSpPr>
        <p:spPr>
          <a:xfrm>
            <a:off x="8029800" y="3682080"/>
            <a:ext cx="3533040" cy="1896840"/>
          </a:xfrm>
          <a:prstGeom prst="rect">
            <a:avLst/>
          </a:prstGeom>
        </p:spPr>
        <p:txBody>
          <a:bodyPr/>
          <a:lstStyle/>
          <a:p>
            <a:endParaRPr lang="it-IT"/>
          </a:p>
        </p:txBody>
      </p:sp>
    </p:spTree>
    <p:extLst>
      <p:ext uri="{BB962C8B-B14F-4D97-AF65-F5344CB8AC3E}">
        <p14:creationId xmlns:p14="http://schemas.microsoft.com/office/powerpoint/2010/main" val="3778005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82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a:lstStyle/>
          <a:p>
            <a:endParaRPr lang="it-IT"/>
          </a:p>
        </p:txBody>
      </p:sp>
    </p:spTree>
    <p:extLst>
      <p:ext uri="{BB962C8B-B14F-4D97-AF65-F5344CB8AC3E}">
        <p14:creationId xmlns:p14="http://schemas.microsoft.com/office/powerpoint/2010/main" val="1869339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59" name="PlaceHolder 2"/>
          <p:cNvSpPr>
            <a:spLocks noGrp="1"/>
          </p:cNvSpPr>
          <p:nvPr>
            <p:ph type="subTitle"/>
          </p:nvPr>
        </p:nvSpPr>
        <p:spPr>
          <a:xfrm>
            <a:off x="609480" y="1604520"/>
            <a:ext cx="10972440" cy="3977280"/>
          </a:xfrm>
          <a:prstGeom prst="rect">
            <a:avLst/>
          </a:prstGeom>
        </p:spPr>
        <p:txBody>
          <a:bodyPr anchor="ctr">
            <a:noAutofit/>
          </a:bodyPr>
          <a:lstStyle/>
          <a:p>
            <a:endParaRPr lang="fr-BE"/>
          </a:p>
        </p:txBody>
      </p:sp>
    </p:spTree>
    <p:extLst>
      <p:ext uri="{BB962C8B-B14F-4D97-AF65-F5344CB8AC3E}">
        <p14:creationId xmlns:p14="http://schemas.microsoft.com/office/powerpoint/2010/main" val="128303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61" name="PlaceHolder 2"/>
          <p:cNvSpPr>
            <a:spLocks noGrp="1"/>
          </p:cNvSpPr>
          <p:nvPr>
            <p:ph type="body"/>
          </p:nvPr>
        </p:nvSpPr>
        <p:spPr>
          <a:xfrm>
            <a:off x="609480" y="1604520"/>
            <a:ext cx="10972440" cy="3977280"/>
          </a:xfrm>
          <a:prstGeom prst="rect">
            <a:avLst/>
          </a:prstGeom>
        </p:spPr>
        <p:txBody>
          <a:bodyPr/>
          <a:lstStyle/>
          <a:p>
            <a:endParaRPr lang="it-IT"/>
          </a:p>
        </p:txBody>
      </p:sp>
    </p:spTree>
    <p:extLst>
      <p:ext uri="{BB962C8B-B14F-4D97-AF65-F5344CB8AC3E}">
        <p14:creationId xmlns:p14="http://schemas.microsoft.com/office/powerpoint/2010/main" val="3145875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63" name="PlaceHolder 2"/>
          <p:cNvSpPr>
            <a:spLocks noGrp="1"/>
          </p:cNvSpPr>
          <p:nvPr>
            <p:ph type="body"/>
          </p:nvPr>
        </p:nvSpPr>
        <p:spPr>
          <a:xfrm>
            <a:off x="609480" y="1604520"/>
            <a:ext cx="5354280" cy="3977280"/>
          </a:xfrm>
          <a:prstGeom prst="rect">
            <a:avLst/>
          </a:prstGeom>
        </p:spPr>
        <p:txBody>
          <a:bodyPr/>
          <a:lstStyle/>
          <a:p>
            <a:endParaRPr lang="it-IT"/>
          </a:p>
        </p:txBody>
      </p:sp>
      <p:sp>
        <p:nvSpPr>
          <p:cNvPr id="164" name="PlaceHolder 3"/>
          <p:cNvSpPr>
            <a:spLocks noGrp="1"/>
          </p:cNvSpPr>
          <p:nvPr>
            <p:ph type="body"/>
          </p:nvPr>
        </p:nvSpPr>
        <p:spPr>
          <a:xfrm>
            <a:off x="6231960" y="1604520"/>
            <a:ext cx="5354280" cy="3977280"/>
          </a:xfrm>
          <a:prstGeom prst="rect">
            <a:avLst/>
          </a:prstGeom>
        </p:spPr>
        <p:txBody>
          <a:bodyPr/>
          <a:lstStyle/>
          <a:p>
            <a:endParaRPr lang="it-IT"/>
          </a:p>
        </p:txBody>
      </p:sp>
    </p:spTree>
    <p:extLst>
      <p:ext uri="{BB962C8B-B14F-4D97-AF65-F5344CB8AC3E}">
        <p14:creationId xmlns:p14="http://schemas.microsoft.com/office/powerpoint/2010/main" val="4033122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170394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anchor="ctr">
            <a:noAutofit/>
          </a:bodyPr>
          <a:lstStyle/>
          <a:p>
            <a:endParaRPr lang="fr-BE"/>
          </a:p>
        </p:txBody>
      </p:sp>
    </p:spTree>
    <p:extLst>
      <p:ext uri="{BB962C8B-B14F-4D97-AF65-F5344CB8AC3E}">
        <p14:creationId xmlns:p14="http://schemas.microsoft.com/office/powerpoint/2010/main" val="9511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68"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69" name="PlaceHolder 3"/>
          <p:cNvSpPr>
            <a:spLocks noGrp="1"/>
          </p:cNvSpPr>
          <p:nvPr>
            <p:ph type="body"/>
          </p:nvPr>
        </p:nvSpPr>
        <p:spPr>
          <a:xfrm>
            <a:off x="6231960" y="1604520"/>
            <a:ext cx="5354280" cy="3977280"/>
          </a:xfrm>
          <a:prstGeom prst="rect">
            <a:avLst/>
          </a:prstGeom>
        </p:spPr>
        <p:txBody>
          <a:bodyPr/>
          <a:lstStyle/>
          <a:p>
            <a:endParaRPr lang="it-IT"/>
          </a:p>
        </p:txBody>
      </p:sp>
      <p:sp>
        <p:nvSpPr>
          <p:cNvPr id="170" name="PlaceHolder 4"/>
          <p:cNvSpPr>
            <a:spLocks noGrp="1"/>
          </p:cNvSpPr>
          <p:nvPr>
            <p:ph type="body"/>
          </p:nvPr>
        </p:nvSpPr>
        <p:spPr>
          <a:xfrm>
            <a:off x="609480" y="3682080"/>
            <a:ext cx="5354280" cy="1896840"/>
          </a:xfrm>
          <a:prstGeom prst="rect">
            <a:avLst/>
          </a:prstGeom>
        </p:spPr>
        <p:txBody>
          <a:bodyPr/>
          <a:lstStyle/>
          <a:p>
            <a:endParaRPr lang="it-IT"/>
          </a:p>
        </p:txBody>
      </p:sp>
    </p:spTree>
    <p:extLst>
      <p:ext uri="{BB962C8B-B14F-4D97-AF65-F5344CB8AC3E}">
        <p14:creationId xmlns:p14="http://schemas.microsoft.com/office/powerpoint/2010/main" val="4101469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72" name="PlaceHolder 2"/>
          <p:cNvSpPr>
            <a:spLocks noGrp="1"/>
          </p:cNvSpPr>
          <p:nvPr>
            <p:ph type="body"/>
          </p:nvPr>
        </p:nvSpPr>
        <p:spPr>
          <a:xfrm>
            <a:off x="609480" y="1604520"/>
            <a:ext cx="5354280" cy="3977280"/>
          </a:xfrm>
          <a:prstGeom prst="rect">
            <a:avLst/>
          </a:prstGeom>
        </p:spPr>
        <p:txBody>
          <a:bodyPr/>
          <a:lstStyle/>
          <a:p>
            <a:endParaRPr lang="it-IT"/>
          </a:p>
        </p:txBody>
      </p:sp>
      <p:sp>
        <p:nvSpPr>
          <p:cNvPr id="173"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74" name="PlaceHolder 4"/>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743291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76"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77"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78" name="PlaceHolder 4"/>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2468083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80" name="PlaceHolder 2"/>
          <p:cNvSpPr>
            <a:spLocks noGrp="1"/>
          </p:cNvSpPr>
          <p:nvPr>
            <p:ph type="body"/>
          </p:nvPr>
        </p:nvSpPr>
        <p:spPr>
          <a:xfrm>
            <a:off x="609480" y="1604520"/>
            <a:ext cx="10972440" cy="1896840"/>
          </a:xfrm>
          <a:prstGeom prst="rect">
            <a:avLst/>
          </a:prstGeom>
        </p:spPr>
        <p:txBody>
          <a:bodyPr/>
          <a:lstStyle/>
          <a:p>
            <a:endParaRPr lang="it-IT"/>
          </a:p>
        </p:txBody>
      </p:sp>
      <p:sp>
        <p:nvSpPr>
          <p:cNvPr id="181" name="PlaceHolder 3"/>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1185118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83"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84"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85" name="PlaceHolder 4"/>
          <p:cNvSpPr>
            <a:spLocks noGrp="1"/>
          </p:cNvSpPr>
          <p:nvPr>
            <p:ph type="body"/>
          </p:nvPr>
        </p:nvSpPr>
        <p:spPr>
          <a:xfrm>
            <a:off x="609480" y="3682080"/>
            <a:ext cx="5354280" cy="1896840"/>
          </a:xfrm>
          <a:prstGeom prst="rect">
            <a:avLst/>
          </a:prstGeom>
        </p:spPr>
        <p:txBody>
          <a:bodyPr/>
          <a:lstStyle/>
          <a:p>
            <a:endParaRPr lang="it-IT"/>
          </a:p>
        </p:txBody>
      </p:sp>
      <p:sp>
        <p:nvSpPr>
          <p:cNvPr id="186" name="PlaceHolder 5"/>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130689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anchor="ctr">
            <a:noAutofit/>
          </a:bodyPr>
          <a:lstStyle/>
          <a:p>
            <a:endParaRPr lang="fr-BE"/>
          </a:p>
        </p:txBody>
      </p:sp>
    </p:spTree>
    <p:extLst>
      <p:ext uri="{BB962C8B-B14F-4D97-AF65-F5344CB8AC3E}">
        <p14:creationId xmlns:p14="http://schemas.microsoft.com/office/powerpoint/2010/main" val="3291371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88" name="PlaceHolder 2"/>
          <p:cNvSpPr>
            <a:spLocks noGrp="1"/>
          </p:cNvSpPr>
          <p:nvPr>
            <p:ph type="body"/>
          </p:nvPr>
        </p:nvSpPr>
        <p:spPr>
          <a:xfrm>
            <a:off x="609480" y="1604520"/>
            <a:ext cx="3533040" cy="1896840"/>
          </a:xfrm>
          <a:prstGeom prst="rect">
            <a:avLst/>
          </a:prstGeom>
        </p:spPr>
        <p:txBody>
          <a:bodyPr/>
          <a:lstStyle/>
          <a:p>
            <a:endParaRPr lang="it-IT"/>
          </a:p>
        </p:txBody>
      </p:sp>
      <p:sp>
        <p:nvSpPr>
          <p:cNvPr id="189" name="PlaceHolder 3"/>
          <p:cNvSpPr>
            <a:spLocks noGrp="1"/>
          </p:cNvSpPr>
          <p:nvPr>
            <p:ph type="body"/>
          </p:nvPr>
        </p:nvSpPr>
        <p:spPr>
          <a:xfrm>
            <a:off x="4319640" y="1604520"/>
            <a:ext cx="3533040" cy="1896840"/>
          </a:xfrm>
          <a:prstGeom prst="rect">
            <a:avLst/>
          </a:prstGeom>
        </p:spPr>
        <p:txBody>
          <a:bodyPr/>
          <a:lstStyle/>
          <a:p>
            <a:endParaRPr lang="it-IT"/>
          </a:p>
        </p:txBody>
      </p:sp>
      <p:sp>
        <p:nvSpPr>
          <p:cNvPr id="190" name="PlaceHolder 4"/>
          <p:cNvSpPr>
            <a:spLocks noGrp="1"/>
          </p:cNvSpPr>
          <p:nvPr>
            <p:ph type="body"/>
          </p:nvPr>
        </p:nvSpPr>
        <p:spPr>
          <a:xfrm>
            <a:off x="8029800" y="1604520"/>
            <a:ext cx="3533040" cy="1896840"/>
          </a:xfrm>
          <a:prstGeom prst="rect">
            <a:avLst/>
          </a:prstGeom>
        </p:spPr>
        <p:txBody>
          <a:bodyPr/>
          <a:lstStyle/>
          <a:p>
            <a:endParaRPr lang="it-IT"/>
          </a:p>
        </p:txBody>
      </p:sp>
      <p:sp>
        <p:nvSpPr>
          <p:cNvPr id="191" name="PlaceHolder 5"/>
          <p:cNvSpPr>
            <a:spLocks noGrp="1"/>
          </p:cNvSpPr>
          <p:nvPr>
            <p:ph type="body"/>
          </p:nvPr>
        </p:nvSpPr>
        <p:spPr>
          <a:xfrm>
            <a:off x="609480" y="3682080"/>
            <a:ext cx="3533040" cy="1896840"/>
          </a:xfrm>
          <a:prstGeom prst="rect">
            <a:avLst/>
          </a:prstGeom>
        </p:spPr>
        <p:txBody>
          <a:bodyPr/>
          <a:lstStyle/>
          <a:p>
            <a:endParaRPr lang="it-IT"/>
          </a:p>
        </p:txBody>
      </p:sp>
      <p:sp>
        <p:nvSpPr>
          <p:cNvPr id="192" name="PlaceHolder 6"/>
          <p:cNvSpPr>
            <a:spLocks noGrp="1"/>
          </p:cNvSpPr>
          <p:nvPr>
            <p:ph type="body"/>
          </p:nvPr>
        </p:nvSpPr>
        <p:spPr>
          <a:xfrm>
            <a:off x="4319640" y="3682080"/>
            <a:ext cx="3533040" cy="1896840"/>
          </a:xfrm>
          <a:prstGeom prst="rect">
            <a:avLst/>
          </a:prstGeom>
        </p:spPr>
        <p:txBody>
          <a:bodyPr/>
          <a:lstStyle/>
          <a:p>
            <a:endParaRPr lang="it-IT"/>
          </a:p>
        </p:txBody>
      </p:sp>
      <p:sp>
        <p:nvSpPr>
          <p:cNvPr id="193" name="PlaceHolder 7"/>
          <p:cNvSpPr>
            <a:spLocks noGrp="1"/>
          </p:cNvSpPr>
          <p:nvPr>
            <p:ph type="body"/>
          </p:nvPr>
        </p:nvSpPr>
        <p:spPr>
          <a:xfrm>
            <a:off x="8029800" y="3682080"/>
            <a:ext cx="3533040" cy="1896840"/>
          </a:xfrm>
          <a:prstGeom prst="rect">
            <a:avLst/>
          </a:prstGeom>
        </p:spPr>
        <p:txBody>
          <a:bodyPr/>
          <a:lstStyle/>
          <a:p>
            <a:endParaRPr lang="it-IT"/>
          </a:p>
        </p:txBody>
      </p:sp>
    </p:spTree>
    <p:extLst>
      <p:ext uri="{BB962C8B-B14F-4D97-AF65-F5344CB8AC3E}">
        <p14:creationId xmlns:p14="http://schemas.microsoft.com/office/powerpoint/2010/main" val="74568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912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198" name="PlaceHolder 2"/>
          <p:cNvSpPr>
            <a:spLocks noGrp="1"/>
          </p:cNvSpPr>
          <p:nvPr>
            <p:ph type="subTitle"/>
          </p:nvPr>
        </p:nvSpPr>
        <p:spPr>
          <a:xfrm>
            <a:off x="609480" y="1604520"/>
            <a:ext cx="10972440" cy="3977280"/>
          </a:xfrm>
          <a:prstGeom prst="rect">
            <a:avLst/>
          </a:prstGeom>
        </p:spPr>
        <p:txBody>
          <a:bodyPr tIns="0" anchor="ctr"/>
          <a:lstStyle/>
          <a:p>
            <a:endParaRPr lang="fr-BE"/>
          </a:p>
        </p:txBody>
      </p:sp>
    </p:spTree>
    <p:extLst>
      <p:ext uri="{BB962C8B-B14F-4D97-AF65-F5344CB8AC3E}">
        <p14:creationId xmlns:p14="http://schemas.microsoft.com/office/powerpoint/2010/main" val="3285708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00" name="PlaceHolder 2"/>
          <p:cNvSpPr>
            <a:spLocks noGrp="1"/>
          </p:cNvSpPr>
          <p:nvPr>
            <p:ph type="body"/>
          </p:nvPr>
        </p:nvSpPr>
        <p:spPr>
          <a:xfrm>
            <a:off x="609480" y="1604520"/>
            <a:ext cx="10972440" cy="3977280"/>
          </a:xfrm>
          <a:prstGeom prst="rect">
            <a:avLst/>
          </a:prstGeom>
        </p:spPr>
        <p:txBody>
          <a:bodyPr tIns="0">
            <a:normAutofit/>
          </a:bodyPr>
          <a:lstStyle/>
          <a:p>
            <a:endParaRPr lang="it-IT"/>
          </a:p>
        </p:txBody>
      </p:sp>
    </p:spTree>
    <p:extLst>
      <p:ext uri="{BB962C8B-B14F-4D97-AF65-F5344CB8AC3E}">
        <p14:creationId xmlns:p14="http://schemas.microsoft.com/office/powerpoint/2010/main" val="867549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02" name="PlaceHolder 2"/>
          <p:cNvSpPr>
            <a:spLocks noGrp="1"/>
          </p:cNvSpPr>
          <p:nvPr>
            <p:ph type="body"/>
          </p:nvPr>
        </p:nvSpPr>
        <p:spPr>
          <a:xfrm>
            <a:off x="609480" y="1604520"/>
            <a:ext cx="5354280" cy="3977280"/>
          </a:xfrm>
          <a:prstGeom prst="rect">
            <a:avLst/>
          </a:prstGeom>
        </p:spPr>
        <p:txBody>
          <a:bodyPr tIns="0">
            <a:normAutofit/>
          </a:bodyPr>
          <a:lstStyle/>
          <a:p>
            <a:endParaRPr lang="it-IT"/>
          </a:p>
        </p:txBody>
      </p:sp>
      <p:sp>
        <p:nvSpPr>
          <p:cNvPr id="203" name="PlaceHolder 3"/>
          <p:cNvSpPr>
            <a:spLocks noGrp="1"/>
          </p:cNvSpPr>
          <p:nvPr>
            <p:ph type="body"/>
          </p:nvPr>
        </p:nvSpPr>
        <p:spPr>
          <a:xfrm>
            <a:off x="6231960" y="1604520"/>
            <a:ext cx="5354280" cy="3977280"/>
          </a:xfrm>
          <a:prstGeom prst="rect">
            <a:avLst/>
          </a:prstGeom>
        </p:spPr>
        <p:txBody>
          <a:bodyPr tIns="0">
            <a:normAutofit/>
          </a:bodyPr>
          <a:lstStyle/>
          <a:p>
            <a:endParaRPr lang="it-IT"/>
          </a:p>
        </p:txBody>
      </p:sp>
    </p:spTree>
    <p:extLst>
      <p:ext uri="{BB962C8B-B14F-4D97-AF65-F5344CB8AC3E}">
        <p14:creationId xmlns:p14="http://schemas.microsoft.com/office/powerpoint/2010/main" val="2090411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3625669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tIns="0" anchor="ctr"/>
          <a:lstStyle/>
          <a:p>
            <a:endParaRPr lang="fr-BE"/>
          </a:p>
        </p:txBody>
      </p:sp>
    </p:spTree>
    <p:extLst>
      <p:ext uri="{BB962C8B-B14F-4D97-AF65-F5344CB8AC3E}">
        <p14:creationId xmlns:p14="http://schemas.microsoft.com/office/powerpoint/2010/main" val="1564344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07" name="PlaceHolder 2"/>
          <p:cNvSpPr>
            <a:spLocks noGrp="1"/>
          </p:cNvSpPr>
          <p:nvPr>
            <p:ph type="body"/>
          </p:nvPr>
        </p:nvSpPr>
        <p:spPr>
          <a:xfrm>
            <a:off x="609480" y="1604520"/>
            <a:ext cx="5354280" cy="1896840"/>
          </a:xfrm>
          <a:prstGeom prst="rect">
            <a:avLst/>
          </a:prstGeom>
        </p:spPr>
        <p:txBody>
          <a:bodyPr tIns="0">
            <a:normAutofit/>
          </a:bodyPr>
          <a:lstStyle/>
          <a:p>
            <a:endParaRPr lang="it-IT"/>
          </a:p>
        </p:txBody>
      </p:sp>
      <p:sp>
        <p:nvSpPr>
          <p:cNvPr id="208" name="PlaceHolder 3"/>
          <p:cNvSpPr>
            <a:spLocks noGrp="1"/>
          </p:cNvSpPr>
          <p:nvPr>
            <p:ph type="body"/>
          </p:nvPr>
        </p:nvSpPr>
        <p:spPr>
          <a:xfrm>
            <a:off x="6231960" y="1604520"/>
            <a:ext cx="5354280" cy="3977280"/>
          </a:xfrm>
          <a:prstGeom prst="rect">
            <a:avLst/>
          </a:prstGeom>
        </p:spPr>
        <p:txBody>
          <a:bodyPr tIns="0">
            <a:normAutofit/>
          </a:bodyPr>
          <a:lstStyle/>
          <a:p>
            <a:endParaRPr lang="it-IT"/>
          </a:p>
        </p:txBody>
      </p:sp>
      <p:sp>
        <p:nvSpPr>
          <p:cNvPr id="209" name="PlaceHolder 4"/>
          <p:cNvSpPr>
            <a:spLocks noGrp="1"/>
          </p:cNvSpPr>
          <p:nvPr>
            <p:ph type="body"/>
          </p:nvPr>
        </p:nvSpPr>
        <p:spPr>
          <a:xfrm>
            <a:off x="609480" y="3682080"/>
            <a:ext cx="535428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3972088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11" name="PlaceHolder 2"/>
          <p:cNvSpPr>
            <a:spLocks noGrp="1"/>
          </p:cNvSpPr>
          <p:nvPr>
            <p:ph type="body"/>
          </p:nvPr>
        </p:nvSpPr>
        <p:spPr>
          <a:xfrm>
            <a:off x="609480" y="1604520"/>
            <a:ext cx="5354280" cy="3977280"/>
          </a:xfrm>
          <a:prstGeom prst="rect">
            <a:avLst/>
          </a:prstGeom>
        </p:spPr>
        <p:txBody>
          <a:bodyPr tIns="0">
            <a:normAutofit/>
          </a:bodyPr>
          <a:lstStyle/>
          <a:p>
            <a:endParaRPr lang="it-IT"/>
          </a:p>
        </p:txBody>
      </p:sp>
      <p:sp>
        <p:nvSpPr>
          <p:cNvPr id="212" name="PlaceHolder 3"/>
          <p:cNvSpPr>
            <a:spLocks noGrp="1"/>
          </p:cNvSpPr>
          <p:nvPr>
            <p:ph type="body"/>
          </p:nvPr>
        </p:nvSpPr>
        <p:spPr>
          <a:xfrm>
            <a:off x="6231960" y="1604520"/>
            <a:ext cx="5354280" cy="1896840"/>
          </a:xfrm>
          <a:prstGeom prst="rect">
            <a:avLst/>
          </a:prstGeom>
        </p:spPr>
        <p:txBody>
          <a:bodyPr tIns="0">
            <a:normAutofit/>
          </a:bodyPr>
          <a:lstStyle/>
          <a:p>
            <a:endParaRPr lang="it-IT"/>
          </a:p>
        </p:txBody>
      </p:sp>
      <p:sp>
        <p:nvSpPr>
          <p:cNvPr id="213" name="PlaceHolder 4"/>
          <p:cNvSpPr>
            <a:spLocks noGrp="1"/>
          </p:cNvSpPr>
          <p:nvPr>
            <p:ph type="body"/>
          </p:nvPr>
        </p:nvSpPr>
        <p:spPr>
          <a:xfrm>
            <a:off x="6231960" y="3682080"/>
            <a:ext cx="535428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521355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15" name="PlaceHolder 2"/>
          <p:cNvSpPr>
            <a:spLocks noGrp="1"/>
          </p:cNvSpPr>
          <p:nvPr>
            <p:ph type="body"/>
          </p:nvPr>
        </p:nvSpPr>
        <p:spPr>
          <a:xfrm>
            <a:off x="609480" y="1604520"/>
            <a:ext cx="5354280" cy="1896840"/>
          </a:xfrm>
          <a:prstGeom prst="rect">
            <a:avLst/>
          </a:prstGeom>
        </p:spPr>
        <p:txBody>
          <a:bodyPr tIns="0">
            <a:normAutofit/>
          </a:bodyPr>
          <a:lstStyle/>
          <a:p>
            <a:endParaRPr lang="it-IT"/>
          </a:p>
        </p:txBody>
      </p:sp>
      <p:sp>
        <p:nvSpPr>
          <p:cNvPr id="216" name="PlaceHolder 3"/>
          <p:cNvSpPr>
            <a:spLocks noGrp="1"/>
          </p:cNvSpPr>
          <p:nvPr>
            <p:ph type="body"/>
          </p:nvPr>
        </p:nvSpPr>
        <p:spPr>
          <a:xfrm>
            <a:off x="6231960" y="1604520"/>
            <a:ext cx="5354280" cy="1896840"/>
          </a:xfrm>
          <a:prstGeom prst="rect">
            <a:avLst/>
          </a:prstGeom>
        </p:spPr>
        <p:txBody>
          <a:bodyPr tIns="0">
            <a:normAutofit/>
          </a:bodyPr>
          <a:lstStyle/>
          <a:p>
            <a:endParaRPr lang="it-IT"/>
          </a:p>
        </p:txBody>
      </p:sp>
      <p:sp>
        <p:nvSpPr>
          <p:cNvPr id="217" name="PlaceHolder 4"/>
          <p:cNvSpPr>
            <a:spLocks noGrp="1"/>
          </p:cNvSpPr>
          <p:nvPr>
            <p:ph type="body"/>
          </p:nvPr>
        </p:nvSpPr>
        <p:spPr>
          <a:xfrm>
            <a:off x="609480" y="3682080"/>
            <a:ext cx="1097244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243154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12" name="PlaceHolder 2"/>
          <p:cNvSpPr>
            <a:spLocks noGrp="1"/>
          </p:cNvSpPr>
          <p:nvPr>
            <p:ph type="body"/>
          </p:nvPr>
        </p:nvSpPr>
        <p:spPr>
          <a:xfrm>
            <a:off x="609480" y="1604520"/>
            <a:ext cx="5354280" cy="1896840"/>
          </a:xfrm>
          <a:prstGeom prst="rect">
            <a:avLst/>
          </a:prstGeom>
        </p:spPr>
        <p:txBody>
          <a:bodyPr/>
          <a:lstStyle/>
          <a:p>
            <a:endParaRPr lang="it-IT"/>
          </a:p>
        </p:txBody>
      </p:sp>
      <p:sp>
        <p:nvSpPr>
          <p:cNvPr id="13" name="PlaceHolder 3"/>
          <p:cNvSpPr>
            <a:spLocks noGrp="1"/>
          </p:cNvSpPr>
          <p:nvPr>
            <p:ph type="body"/>
          </p:nvPr>
        </p:nvSpPr>
        <p:spPr>
          <a:xfrm>
            <a:off x="6231960" y="1604520"/>
            <a:ext cx="5354280" cy="3977280"/>
          </a:xfrm>
          <a:prstGeom prst="rect">
            <a:avLst/>
          </a:prstGeom>
        </p:spPr>
        <p:txBody>
          <a:bodyPr/>
          <a:lstStyle/>
          <a:p>
            <a:endParaRPr lang="it-IT"/>
          </a:p>
        </p:txBody>
      </p:sp>
      <p:sp>
        <p:nvSpPr>
          <p:cNvPr id="14" name="PlaceHolder 4"/>
          <p:cNvSpPr>
            <a:spLocks noGrp="1"/>
          </p:cNvSpPr>
          <p:nvPr>
            <p:ph type="body"/>
          </p:nvPr>
        </p:nvSpPr>
        <p:spPr>
          <a:xfrm>
            <a:off x="609480" y="3682080"/>
            <a:ext cx="5354280" cy="1896840"/>
          </a:xfrm>
          <a:prstGeom prst="rect">
            <a:avLst/>
          </a:prstGeom>
        </p:spPr>
        <p:txBody>
          <a:bodyPr/>
          <a:lstStyle/>
          <a:p>
            <a:endParaRPr lang="it-IT"/>
          </a:p>
        </p:txBody>
      </p:sp>
    </p:spTree>
    <p:extLst>
      <p:ext uri="{BB962C8B-B14F-4D97-AF65-F5344CB8AC3E}">
        <p14:creationId xmlns:p14="http://schemas.microsoft.com/office/powerpoint/2010/main" val="2182791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19" name="PlaceHolder 2"/>
          <p:cNvSpPr>
            <a:spLocks noGrp="1"/>
          </p:cNvSpPr>
          <p:nvPr>
            <p:ph type="body"/>
          </p:nvPr>
        </p:nvSpPr>
        <p:spPr>
          <a:xfrm>
            <a:off x="609480" y="1604520"/>
            <a:ext cx="10972440" cy="1896840"/>
          </a:xfrm>
          <a:prstGeom prst="rect">
            <a:avLst/>
          </a:prstGeom>
        </p:spPr>
        <p:txBody>
          <a:bodyPr tIns="0">
            <a:normAutofit/>
          </a:bodyPr>
          <a:lstStyle/>
          <a:p>
            <a:endParaRPr lang="it-IT"/>
          </a:p>
        </p:txBody>
      </p:sp>
      <p:sp>
        <p:nvSpPr>
          <p:cNvPr id="220" name="PlaceHolder 3"/>
          <p:cNvSpPr>
            <a:spLocks noGrp="1"/>
          </p:cNvSpPr>
          <p:nvPr>
            <p:ph type="body"/>
          </p:nvPr>
        </p:nvSpPr>
        <p:spPr>
          <a:xfrm>
            <a:off x="609480" y="3682080"/>
            <a:ext cx="1097244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2886025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22" name="PlaceHolder 2"/>
          <p:cNvSpPr>
            <a:spLocks noGrp="1"/>
          </p:cNvSpPr>
          <p:nvPr>
            <p:ph type="body"/>
          </p:nvPr>
        </p:nvSpPr>
        <p:spPr>
          <a:xfrm>
            <a:off x="609480" y="1604520"/>
            <a:ext cx="5354280" cy="1896840"/>
          </a:xfrm>
          <a:prstGeom prst="rect">
            <a:avLst/>
          </a:prstGeom>
        </p:spPr>
        <p:txBody>
          <a:bodyPr tIns="0">
            <a:normAutofit/>
          </a:bodyPr>
          <a:lstStyle/>
          <a:p>
            <a:endParaRPr lang="it-IT"/>
          </a:p>
        </p:txBody>
      </p:sp>
      <p:sp>
        <p:nvSpPr>
          <p:cNvPr id="223" name="PlaceHolder 3"/>
          <p:cNvSpPr>
            <a:spLocks noGrp="1"/>
          </p:cNvSpPr>
          <p:nvPr>
            <p:ph type="body"/>
          </p:nvPr>
        </p:nvSpPr>
        <p:spPr>
          <a:xfrm>
            <a:off x="6231960" y="1604520"/>
            <a:ext cx="5354280" cy="1896840"/>
          </a:xfrm>
          <a:prstGeom prst="rect">
            <a:avLst/>
          </a:prstGeom>
        </p:spPr>
        <p:txBody>
          <a:bodyPr tIns="0">
            <a:normAutofit/>
          </a:bodyPr>
          <a:lstStyle/>
          <a:p>
            <a:endParaRPr lang="it-IT"/>
          </a:p>
        </p:txBody>
      </p:sp>
      <p:sp>
        <p:nvSpPr>
          <p:cNvPr id="224" name="PlaceHolder 4"/>
          <p:cNvSpPr>
            <a:spLocks noGrp="1"/>
          </p:cNvSpPr>
          <p:nvPr>
            <p:ph type="body"/>
          </p:nvPr>
        </p:nvSpPr>
        <p:spPr>
          <a:xfrm>
            <a:off x="609480" y="3682080"/>
            <a:ext cx="5354280" cy="1896840"/>
          </a:xfrm>
          <a:prstGeom prst="rect">
            <a:avLst/>
          </a:prstGeom>
        </p:spPr>
        <p:txBody>
          <a:bodyPr tIns="0">
            <a:normAutofit/>
          </a:bodyPr>
          <a:lstStyle/>
          <a:p>
            <a:endParaRPr lang="it-IT"/>
          </a:p>
        </p:txBody>
      </p:sp>
      <p:sp>
        <p:nvSpPr>
          <p:cNvPr id="225" name="PlaceHolder 5"/>
          <p:cNvSpPr>
            <a:spLocks noGrp="1"/>
          </p:cNvSpPr>
          <p:nvPr>
            <p:ph type="body"/>
          </p:nvPr>
        </p:nvSpPr>
        <p:spPr>
          <a:xfrm>
            <a:off x="6231960" y="3682080"/>
            <a:ext cx="535428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84635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27" name="PlaceHolder 2"/>
          <p:cNvSpPr>
            <a:spLocks noGrp="1"/>
          </p:cNvSpPr>
          <p:nvPr>
            <p:ph type="body"/>
          </p:nvPr>
        </p:nvSpPr>
        <p:spPr>
          <a:xfrm>
            <a:off x="609480" y="1604520"/>
            <a:ext cx="3533040" cy="1896840"/>
          </a:xfrm>
          <a:prstGeom prst="rect">
            <a:avLst/>
          </a:prstGeom>
        </p:spPr>
        <p:txBody>
          <a:bodyPr tIns="0">
            <a:normAutofit/>
          </a:bodyPr>
          <a:lstStyle/>
          <a:p>
            <a:endParaRPr lang="it-IT"/>
          </a:p>
        </p:txBody>
      </p:sp>
      <p:sp>
        <p:nvSpPr>
          <p:cNvPr id="228" name="PlaceHolder 3"/>
          <p:cNvSpPr>
            <a:spLocks noGrp="1"/>
          </p:cNvSpPr>
          <p:nvPr>
            <p:ph type="body"/>
          </p:nvPr>
        </p:nvSpPr>
        <p:spPr>
          <a:xfrm>
            <a:off x="4319640" y="1604520"/>
            <a:ext cx="3533040" cy="1896840"/>
          </a:xfrm>
          <a:prstGeom prst="rect">
            <a:avLst/>
          </a:prstGeom>
        </p:spPr>
        <p:txBody>
          <a:bodyPr tIns="0">
            <a:normAutofit/>
          </a:bodyPr>
          <a:lstStyle/>
          <a:p>
            <a:endParaRPr lang="it-IT"/>
          </a:p>
        </p:txBody>
      </p:sp>
      <p:sp>
        <p:nvSpPr>
          <p:cNvPr id="229" name="PlaceHolder 4"/>
          <p:cNvSpPr>
            <a:spLocks noGrp="1"/>
          </p:cNvSpPr>
          <p:nvPr>
            <p:ph type="body"/>
          </p:nvPr>
        </p:nvSpPr>
        <p:spPr>
          <a:xfrm>
            <a:off x="8029800" y="1604520"/>
            <a:ext cx="3533040" cy="1896840"/>
          </a:xfrm>
          <a:prstGeom prst="rect">
            <a:avLst/>
          </a:prstGeom>
        </p:spPr>
        <p:txBody>
          <a:bodyPr tIns="0">
            <a:normAutofit/>
          </a:bodyPr>
          <a:lstStyle/>
          <a:p>
            <a:endParaRPr lang="it-IT"/>
          </a:p>
        </p:txBody>
      </p:sp>
      <p:sp>
        <p:nvSpPr>
          <p:cNvPr id="230" name="PlaceHolder 5"/>
          <p:cNvSpPr>
            <a:spLocks noGrp="1"/>
          </p:cNvSpPr>
          <p:nvPr>
            <p:ph type="body"/>
          </p:nvPr>
        </p:nvSpPr>
        <p:spPr>
          <a:xfrm>
            <a:off x="609480" y="3682080"/>
            <a:ext cx="3533040" cy="1896840"/>
          </a:xfrm>
          <a:prstGeom prst="rect">
            <a:avLst/>
          </a:prstGeom>
        </p:spPr>
        <p:txBody>
          <a:bodyPr tIns="0">
            <a:normAutofit/>
          </a:bodyPr>
          <a:lstStyle/>
          <a:p>
            <a:endParaRPr lang="it-IT"/>
          </a:p>
        </p:txBody>
      </p:sp>
      <p:sp>
        <p:nvSpPr>
          <p:cNvPr id="231" name="PlaceHolder 6"/>
          <p:cNvSpPr>
            <a:spLocks noGrp="1"/>
          </p:cNvSpPr>
          <p:nvPr>
            <p:ph type="body"/>
          </p:nvPr>
        </p:nvSpPr>
        <p:spPr>
          <a:xfrm>
            <a:off x="4319640" y="3682080"/>
            <a:ext cx="3533040" cy="1896840"/>
          </a:xfrm>
          <a:prstGeom prst="rect">
            <a:avLst/>
          </a:prstGeom>
        </p:spPr>
        <p:txBody>
          <a:bodyPr tIns="0">
            <a:normAutofit/>
          </a:bodyPr>
          <a:lstStyle/>
          <a:p>
            <a:endParaRPr lang="it-IT"/>
          </a:p>
        </p:txBody>
      </p:sp>
      <p:sp>
        <p:nvSpPr>
          <p:cNvPr id="232" name="PlaceHolder 7"/>
          <p:cNvSpPr>
            <a:spLocks noGrp="1"/>
          </p:cNvSpPr>
          <p:nvPr>
            <p:ph type="body"/>
          </p:nvPr>
        </p:nvSpPr>
        <p:spPr>
          <a:xfrm>
            <a:off x="8029800" y="3682080"/>
            <a:ext cx="3533040" cy="1896840"/>
          </a:xfrm>
          <a:prstGeom prst="rect">
            <a:avLst/>
          </a:prstGeom>
        </p:spPr>
        <p:txBody>
          <a:bodyPr tIns="0">
            <a:normAutofit/>
          </a:bodyPr>
          <a:lstStyle/>
          <a:p>
            <a:endParaRPr lang="it-IT"/>
          </a:p>
        </p:txBody>
      </p:sp>
    </p:spTree>
    <p:extLst>
      <p:ext uri="{BB962C8B-B14F-4D97-AF65-F5344CB8AC3E}">
        <p14:creationId xmlns:p14="http://schemas.microsoft.com/office/powerpoint/2010/main" val="25973477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301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lstStyle/>
          <a:p>
            <a:endParaRPr lang="fr-BE"/>
          </a:p>
        </p:txBody>
      </p:sp>
    </p:spTree>
    <p:extLst>
      <p:ext uri="{BB962C8B-B14F-4D97-AF65-F5344CB8AC3E}">
        <p14:creationId xmlns:p14="http://schemas.microsoft.com/office/powerpoint/2010/main" val="2110053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050003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354734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Tree>
    <p:extLst>
      <p:ext uri="{BB962C8B-B14F-4D97-AF65-F5344CB8AC3E}">
        <p14:creationId xmlns:p14="http://schemas.microsoft.com/office/powerpoint/2010/main" val="2767935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lstStyle/>
          <a:p>
            <a:endParaRPr lang="fr-BE"/>
          </a:p>
        </p:txBody>
      </p:sp>
    </p:spTree>
    <p:extLst>
      <p:ext uri="{BB962C8B-B14F-4D97-AF65-F5344CB8AC3E}">
        <p14:creationId xmlns:p14="http://schemas.microsoft.com/office/powerpoint/2010/main" val="925027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25001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16" name="PlaceHolder 2"/>
          <p:cNvSpPr>
            <a:spLocks noGrp="1"/>
          </p:cNvSpPr>
          <p:nvPr>
            <p:ph type="body"/>
          </p:nvPr>
        </p:nvSpPr>
        <p:spPr>
          <a:xfrm>
            <a:off x="609480" y="1604520"/>
            <a:ext cx="5354280" cy="3977280"/>
          </a:xfrm>
          <a:prstGeom prst="rect">
            <a:avLst/>
          </a:prstGeom>
        </p:spPr>
        <p:txBody>
          <a:bodyPr/>
          <a:lstStyle/>
          <a:p>
            <a:endParaRPr lang="it-IT"/>
          </a:p>
        </p:txBody>
      </p:sp>
      <p:sp>
        <p:nvSpPr>
          <p:cNvPr id="17"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18" name="PlaceHolder 4"/>
          <p:cNvSpPr>
            <a:spLocks noGrp="1"/>
          </p:cNvSpPr>
          <p:nvPr>
            <p:ph type="body"/>
          </p:nvPr>
        </p:nvSpPr>
        <p:spPr>
          <a:xfrm>
            <a:off x="6231960" y="3682080"/>
            <a:ext cx="5354280" cy="1896840"/>
          </a:xfrm>
          <a:prstGeom prst="rect">
            <a:avLst/>
          </a:prstGeom>
        </p:spPr>
        <p:txBody>
          <a:bodyPr/>
          <a:lstStyle/>
          <a:p>
            <a:endParaRPr lang="it-IT"/>
          </a:p>
        </p:txBody>
      </p:sp>
    </p:spTree>
    <p:extLst>
      <p:ext uri="{BB962C8B-B14F-4D97-AF65-F5344CB8AC3E}">
        <p14:creationId xmlns:p14="http://schemas.microsoft.com/office/powerpoint/2010/main" val="2644888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6324874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42844055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822966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47584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lstStyle/>
          <a:p>
            <a:endParaRPr lang="it-IT"/>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79426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a:lstStyle/>
          <a:p>
            <a:endParaRPr lang="it-IT"/>
          </a:p>
        </p:txBody>
      </p:sp>
      <p:sp>
        <p:nvSpPr>
          <p:cNvPr id="20" name="PlaceHolder 2"/>
          <p:cNvSpPr>
            <a:spLocks noGrp="1"/>
          </p:cNvSpPr>
          <p:nvPr>
            <p:ph type="body"/>
          </p:nvPr>
        </p:nvSpPr>
        <p:spPr>
          <a:xfrm>
            <a:off x="609480" y="1604520"/>
            <a:ext cx="5354280" cy="1896840"/>
          </a:xfrm>
          <a:prstGeom prst="rect">
            <a:avLst/>
          </a:prstGeom>
        </p:spPr>
        <p:txBody>
          <a:bodyPr/>
          <a:lstStyle/>
          <a:p>
            <a:endParaRPr lang="it-IT"/>
          </a:p>
        </p:txBody>
      </p:sp>
      <p:sp>
        <p:nvSpPr>
          <p:cNvPr id="21" name="PlaceHolder 3"/>
          <p:cNvSpPr>
            <a:spLocks noGrp="1"/>
          </p:cNvSpPr>
          <p:nvPr>
            <p:ph type="body"/>
          </p:nvPr>
        </p:nvSpPr>
        <p:spPr>
          <a:xfrm>
            <a:off x="6231960" y="1604520"/>
            <a:ext cx="5354280" cy="1896840"/>
          </a:xfrm>
          <a:prstGeom prst="rect">
            <a:avLst/>
          </a:prstGeom>
        </p:spPr>
        <p:txBody>
          <a:bodyPr/>
          <a:lstStyle/>
          <a:p>
            <a:endParaRPr lang="it-IT"/>
          </a:p>
        </p:txBody>
      </p:sp>
      <p:sp>
        <p:nvSpPr>
          <p:cNvPr id="22" name="PlaceHolder 4"/>
          <p:cNvSpPr>
            <a:spLocks noGrp="1"/>
          </p:cNvSpPr>
          <p:nvPr>
            <p:ph type="body"/>
          </p:nvPr>
        </p:nvSpPr>
        <p:spPr>
          <a:xfrm>
            <a:off x="609480" y="3682080"/>
            <a:ext cx="10972440" cy="1896840"/>
          </a:xfrm>
          <a:prstGeom prst="rect">
            <a:avLst/>
          </a:prstGeom>
        </p:spPr>
        <p:txBody>
          <a:bodyPr/>
          <a:lstStyle/>
          <a:p>
            <a:endParaRPr lang="it-IT"/>
          </a:p>
        </p:txBody>
      </p:sp>
    </p:spTree>
    <p:extLst>
      <p:ext uri="{BB962C8B-B14F-4D97-AF65-F5344CB8AC3E}">
        <p14:creationId xmlns:p14="http://schemas.microsoft.com/office/powerpoint/2010/main" val="232344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609600" y="273050"/>
            <a:ext cx="10972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it-IT" altLang="sk-SK" smtClean="0"/>
              <a:t>Click to edit the title text format</a:t>
            </a:r>
          </a:p>
        </p:txBody>
      </p:sp>
      <p:sp>
        <p:nvSpPr>
          <p:cNvPr id="3" name="PlaceHolder 2"/>
          <p:cNvSpPr>
            <a:spLocks noGrp="1"/>
          </p:cNvSpPr>
          <p:nvPr>
            <p:ph type="body"/>
          </p:nvPr>
        </p:nvSpPr>
        <p:spPr>
          <a:xfrm>
            <a:off x="609600" y="1604963"/>
            <a:ext cx="10972800" cy="3976687"/>
          </a:xfrm>
          <a:prstGeom prst="rect">
            <a:avLst/>
          </a:prstGeom>
        </p:spPr>
        <p:txBody>
          <a:bodyPr lIns="0" tIns="0" rIns="0" bIns="0">
            <a:normAutofit/>
          </a:bodyPr>
          <a:lstStyle/>
          <a:p>
            <a:r>
              <a:rPr lang="it-IT"/>
              <a:t>Click to edit the outline text format</a:t>
            </a:r>
          </a:p>
          <a:p>
            <a:pPr lvl="1"/>
            <a:r>
              <a:rPr lang="it-IT"/>
              <a:t>Second Outline Level</a:t>
            </a:r>
          </a:p>
          <a:p>
            <a:pPr lvl="2"/>
            <a:r>
              <a:rPr lang="it-IT"/>
              <a:t>Third Outline Level</a:t>
            </a:r>
          </a:p>
          <a:p>
            <a:pPr lvl="3"/>
            <a:r>
              <a:rPr lang="it-IT"/>
              <a:t>Fourth Outline Level</a:t>
            </a:r>
          </a:p>
          <a:p>
            <a:pPr lvl="4"/>
            <a:r>
              <a:rPr lang="it-IT"/>
              <a:t>Fifth Outline Level</a:t>
            </a:r>
          </a:p>
          <a:p>
            <a:pPr lvl="5"/>
            <a:r>
              <a:rPr lang="it-IT"/>
              <a:t>Sixth Outline Level</a:t>
            </a:r>
          </a:p>
          <a:p>
            <a:pPr lvl="6"/>
            <a:r>
              <a:rPr lang="it-IT"/>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PlaceHolder 1"/>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pic>
        <p:nvPicPr>
          <p:cNvPr id="2051" name="Immagin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0" name="PlaceHolder 2"/>
          <p:cNvSpPr>
            <a:spLocks noGrp="1"/>
          </p:cNvSpPr>
          <p:nvPr>
            <p:ph type="body"/>
          </p:nvPr>
        </p:nvSpPr>
        <p:spPr>
          <a:xfrm>
            <a:off x="609600" y="1604963"/>
            <a:ext cx="10972800" cy="3976687"/>
          </a:xfrm>
          <a:prstGeom prst="rect">
            <a:avLst/>
          </a:prstGeom>
        </p:spPr>
        <p:txBody>
          <a:bodyPr lIns="0" tIns="0" rIns="0" bIns="0">
            <a:normAutofit/>
          </a:bodyPr>
          <a:lstStyle/>
          <a:p>
            <a:r>
              <a:rPr lang="it-IT"/>
              <a:t>Click to edit the outline text format</a:t>
            </a:r>
          </a:p>
          <a:p>
            <a:pPr lvl="1"/>
            <a:r>
              <a:rPr lang="it-IT"/>
              <a:t>Second Outline Level</a:t>
            </a:r>
          </a:p>
          <a:p>
            <a:pPr lvl="2"/>
            <a:r>
              <a:rPr lang="it-IT"/>
              <a:t>Third Outline Level</a:t>
            </a:r>
          </a:p>
          <a:p>
            <a:pPr lvl="3"/>
            <a:r>
              <a:rPr lang="it-IT"/>
              <a:t>Fourth Outline Level</a:t>
            </a:r>
          </a:p>
          <a:p>
            <a:pPr lvl="4"/>
            <a:r>
              <a:rPr lang="it-IT"/>
              <a:t>Fifth Outline Level</a:t>
            </a:r>
          </a:p>
          <a:p>
            <a:pPr lvl="5"/>
            <a:r>
              <a:rPr lang="it-IT"/>
              <a:t>Sixth Outline Level</a:t>
            </a:r>
          </a:p>
          <a:p>
            <a:pPr lvl="6"/>
            <a:r>
              <a:rPr lang="it-IT"/>
              <a:t>Seventh Outline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PlaceHolder 1"/>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pic>
        <p:nvPicPr>
          <p:cNvPr id="3075" name="Immagin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79" name="PlaceHolder 2"/>
          <p:cNvSpPr>
            <a:spLocks noGrp="1"/>
          </p:cNvSpPr>
          <p:nvPr>
            <p:ph type="body"/>
          </p:nvPr>
        </p:nvSpPr>
        <p:spPr>
          <a:xfrm>
            <a:off x="609600" y="1604963"/>
            <a:ext cx="10972800" cy="3976687"/>
          </a:xfrm>
          <a:prstGeom prst="rect">
            <a:avLst/>
          </a:prstGeom>
        </p:spPr>
        <p:txBody>
          <a:bodyPr lIns="0" tIns="0" rIns="0" bIns="0">
            <a:normAutofit/>
          </a:bodyPr>
          <a:lstStyle/>
          <a:p>
            <a:r>
              <a:rPr lang="it-IT"/>
              <a:t>Click to edit the outline text format</a:t>
            </a:r>
          </a:p>
          <a:p>
            <a:pPr lvl="1"/>
            <a:r>
              <a:rPr lang="it-IT"/>
              <a:t>Second Outline Level</a:t>
            </a:r>
          </a:p>
          <a:p>
            <a:pPr lvl="2"/>
            <a:r>
              <a:rPr lang="it-IT"/>
              <a:t>Third Outline Level</a:t>
            </a:r>
          </a:p>
          <a:p>
            <a:pPr lvl="3"/>
            <a:r>
              <a:rPr lang="it-IT"/>
              <a:t>Fourth Outline Level</a:t>
            </a:r>
          </a:p>
          <a:p>
            <a:pPr lvl="4"/>
            <a:r>
              <a:rPr lang="it-IT"/>
              <a:t>Fifth Outline Level</a:t>
            </a:r>
          </a:p>
          <a:p>
            <a:pPr lvl="5"/>
            <a:r>
              <a:rPr lang="it-IT"/>
              <a:t>Sixth Outline Level</a:t>
            </a:r>
          </a:p>
          <a:p>
            <a:pPr lvl="6"/>
            <a:r>
              <a:rPr lang="it-IT"/>
              <a:t>Seventh Outline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PlaceHolder 1"/>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pic>
        <p:nvPicPr>
          <p:cNvPr id="4099" name="Immagin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18" name="PlaceHolder 2"/>
          <p:cNvSpPr>
            <a:spLocks noGrp="1"/>
          </p:cNvSpPr>
          <p:nvPr>
            <p:ph type="body"/>
          </p:nvPr>
        </p:nvSpPr>
        <p:spPr>
          <a:xfrm>
            <a:off x="609600" y="1604963"/>
            <a:ext cx="10972800" cy="3976687"/>
          </a:xfrm>
          <a:prstGeom prst="rect">
            <a:avLst/>
          </a:prstGeom>
        </p:spPr>
        <p:txBody>
          <a:bodyPr lIns="0" tIns="0" rIns="0" bIns="0">
            <a:normAutofit/>
          </a:bodyPr>
          <a:lstStyle/>
          <a:p>
            <a:r>
              <a:rPr lang="it-IT"/>
              <a:t>Click to edit the outline text format</a:t>
            </a:r>
          </a:p>
          <a:p>
            <a:pPr lvl="1"/>
            <a:r>
              <a:rPr lang="it-IT"/>
              <a:t>Second Outline Level</a:t>
            </a:r>
          </a:p>
          <a:p>
            <a:pPr lvl="2"/>
            <a:r>
              <a:rPr lang="it-IT"/>
              <a:t>Third Outline Level</a:t>
            </a:r>
          </a:p>
          <a:p>
            <a:pPr lvl="3"/>
            <a:r>
              <a:rPr lang="it-IT"/>
              <a:t>Fourth Outline Level</a:t>
            </a:r>
          </a:p>
          <a:p>
            <a:pPr lvl="4"/>
            <a:r>
              <a:rPr lang="it-IT"/>
              <a:t>Fifth Outline Level</a:t>
            </a:r>
          </a:p>
          <a:p>
            <a:pPr lvl="5"/>
            <a:r>
              <a:rPr lang="it-IT"/>
              <a:t>Sixth Outline Level</a:t>
            </a:r>
          </a:p>
          <a:p>
            <a:pPr lvl="6"/>
            <a:r>
              <a:rPr lang="it-IT"/>
              <a:t>Seventh Outline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PlaceHolder 1"/>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pic>
        <p:nvPicPr>
          <p:cNvPr id="5123" name="Immagin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57" name="PlaceHolder 2"/>
          <p:cNvSpPr>
            <a:spLocks noGrp="1"/>
          </p:cNvSpPr>
          <p:nvPr>
            <p:ph type="body"/>
          </p:nvPr>
        </p:nvSpPr>
        <p:spPr>
          <a:xfrm>
            <a:off x="609600" y="1604963"/>
            <a:ext cx="10972800" cy="3976687"/>
          </a:xfrm>
          <a:prstGeom prst="rect">
            <a:avLst/>
          </a:prstGeom>
        </p:spPr>
        <p:txBody>
          <a:bodyPr lIns="0" tIns="0" rIns="0" bIns="0">
            <a:normAutofit/>
          </a:bodyPr>
          <a:lstStyle/>
          <a:p>
            <a:r>
              <a:rPr lang="it-IT"/>
              <a:t>Click to edit the outline text format</a:t>
            </a:r>
          </a:p>
          <a:p>
            <a:pPr lvl="1"/>
            <a:r>
              <a:rPr lang="it-IT"/>
              <a:t>Second Outline Level</a:t>
            </a:r>
          </a:p>
          <a:p>
            <a:pPr lvl="2"/>
            <a:r>
              <a:rPr lang="it-IT"/>
              <a:t>Third Outline Level</a:t>
            </a:r>
          </a:p>
          <a:p>
            <a:pPr lvl="3"/>
            <a:r>
              <a:rPr lang="it-IT"/>
              <a:t>Fourth Outline Level</a:t>
            </a:r>
          </a:p>
          <a:p>
            <a:pPr lvl="4"/>
            <a:r>
              <a:rPr lang="it-IT"/>
              <a:t>Fifth Outline Level</a:t>
            </a:r>
          </a:p>
          <a:p>
            <a:pPr lvl="5"/>
            <a:r>
              <a:rPr lang="it-IT"/>
              <a:t>Sixth Outline Level</a:t>
            </a:r>
          </a:p>
          <a:p>
            <a:pPr lvl="6"/>
            <a:r>
              <a:rPr lang="it-IT"/>
              <a:t>Seventh Outline Level</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6146" name="Immagin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6147" name="PlaceHolder 1"/>
          <p:cNvSpPr>
            <a:spLocks noGrp="1"/>
          </p:cNvSpPr>
          <p:nvPr>
            <p:ph type="body"/>
          </p:nvPr>
        </p:nvSpPr>
        <p:spPr bwMode="auto">
          <a:xfrm>
            <a:off x="1558925" y="1136650"/>
            <a:ext cx="88852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0" rIns="0" bIns="0" numCol="1" anchor="t" anchorCtr="0" compatLnSpc="1">
            <a:prstTxWarp prst="textNoShape">
              <a:avLst/>
            </a:prstTxWarp>
          </a:bodyPr>
          <a:lstStyle/>
          <a:p>
            <a:pPr lvl="0"/>
            <a:r>
              <a:rPr lang="it-IT" altLang="sk-SK" smtClean="0"/>
              <a:t>MOVIE LINK</a:t>
            </a:r>
          </a:p>
        </p:txBody>
      </p:sp>
      <p:sp>
        <p:nvSpPr>
          <p:cNvPr id="6148" name="PlaceHolder 2"/>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PlaceHolder 1"/>
          <p:cNvSpPr>
            <a:spLocks noGrp="1"/>
          </p:cNvSpPr>
          <p:nvPr>
            <p:ph type="title"/>
          </p:nvPr>
        </p:nvSpPr>
        <p:spPr bwMode="auto">
          <a:xfrm>
            <a:off x="0" y="0"/>
            <a:ext cx="1219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0" tIns="72000" rIns="91440" bIns="45720" numCol="1" anchor="ctr" anchorCtr="0" compatLnSpc="1">
            <a:prstTxWarp prst="textNoShape">
              <a:avLst/>
            </a:prstTxWarp>
          </a:bodyPr>
          <a:lstStyle/>
          <a:p>
            <a:pPr lvl="0"/>
            <a:r>
              <a:rPr lang="it-IT" altLang="sk-SK" smtClean="0"/>
              <a:t>FARE CLIC PER MODIFICARE LO STILE DEL TITOLO DELLO SCHEMA</a:t>
            </a:r>
          </a:p>
        </p:txBody>
      </p:sp>
      <p:sp>
        <p:nvSpPr>
          <p:cNvPr id="7171" name="PlaceHolder 2"/>
          <p:cNvSpPr>
            <a:spLocks noGrp="1"/>
          </p:cNvSpPr>
          <p:nvPr>
            <p:ph type="body"/>
          </p:nvPr>
        </p:nvSpPr>
        <p:spPr bwMode="auto">
          <a:xfrm>
            <a:off x="828675" y="-17463"/>
            <a:ext cx="5230813" cy="407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sk-SK" smtClean="0"/>
              <a:t>TITLE TEXT</a:t>
            </a:r>
          </a:p>
        </p:txBody>
      </p:sp>
      <p:sp>
        <p:nvSpPr>
          <p:cNvPr id="7172" name="PlaceHolder 3"/>
          <p:cNvSpPr>
            <a:spLocks noGrp="1"/>
          </p:cNvSpPr>
          <p:nvPr>
            <p:ph type="body"/>
          </p:nvPr>
        </p:nvSpPr>
        <p:spPr bwMode="auto">
          <a:xfrm>
            <a:off x="839788" y="617538"/>
            <a:ext cx="52324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sk-SK" smtClean="0"/>
              <a:t>Body text</a:t>
            </a:r>
          </a:p>
        </p:txBody>
      </p:sp>
      <p:sp>
        <p:nvSpPr>
          <p:cNvPr id="7173" name="PlaceHolder 4"/>
          <p:cNvSpPr>
            <a:spLocks noGrp="1"/>
          </p:cNvSpPr>
          <p:nvPr>
            <p:ph type="body"/>
          </p:nvPr>
        </p:nvSpPr>
        <p:spPr bwMode="auto">
          <a:xfrm>
            <a:off x="839788" y="1320800"/>
            <a:ext cx="52324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sk-SK" smtClean="0"/>
              <a:t>Body text</a:t>
            </a:r>
          </a:p>
        </p:txBody>
      </p:sp>
      <p:sp>
        <p:nvSpPr>
          <p:cNvPr id="7174" name="PlaceHolder 5"/>
          <p:cNvSpPr>
            <a:spLocks noGrp="1"/>
          </p:cNvSpPr>
          <p:nvPr>
            <p:ph type="body"/>
          </p:nvPr>
        </p:nvSpPr>
        <p:spPr bwMode="auto">
          <a:xfrm>
            <a:off x="828675" y="-1593850"/>
            <a:ext cx="5230813"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sk-SK" smtClean="0"/>
              <a:t>Big title</a:t>
            </a:r>
          </a:p>
        </p:txBody>
      </p:sp>
      <p:pic>
        <p:nvPicPr>
          <p:cNvPr id="7175" name="Immagin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93400" y="5726113"/>
            <a:ext cx="9175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yR1MbwVW-ps" TargetMode="External"/><Relationship Id="rId5" Type="http://schemas.openxmlformats.org/officeDocument/2006/relationships/image" Target="../media/image3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EuropeanCommission" TargetMode="External"/><Relationship Id="rId3" Type="http://schemas.openxmlformats.org/officeDocument/2006/relationships/image" Target="../media/image50.png"/><Relationship Id="rId7" Type="http://schemas.openxmlformats.org/officeDocument/2006/relationships/hyperlink" Target="https://www.facebook.com/zekvsr" TargetMode="External"/><Relationship Id="rId12" Type="http://schemas.openxmlformats.org/officeDocument/2006/relationships/hyperlink" Target="http://www.euromyty.sk/" TargetMode="External"/><Relationship Id="rId2" Type="http://schemas.openxmlformats.org/officeDocument/2006/relationships/notesSlide" Target="../notesSlides/notesSlide19.xml"/><Relationship Id="rId1" Type="http://schemas.openxmlformats.org/officeDocument/2006/relationships/slideLayout" Target="../slideLayouts/slideLayout61.xml"/><Relationship Id="rId6" Type="http://schemas.openxmlformats.org/officeDocument/2006/relationships/hyperlink" Target="https://european-union.europa.eu/index_sk" TargetMode="External"/><Relationship Id="rId11" Type="http://schemas.openxmlformats.org/officeDocument/2006/relationships/hyperlink" Target="https://www.instagram.com/europa.sk/" TargetMode="External"/><Relationship Id="rId5" Type="http://schemas.openxmlformats.org/officeDocument/2006/relationships/hyperlink" Target="http://www.europa.sk/" TargetMode="External"/><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hoaxPZ/" TargetMode="External"/><Relationship Id="rId13"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hyperlink" Target="https://fakty.afp.com/list" TargetMode="External"/><Relationship Id="rId12"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hyperlink" Target="https://toolbox.google.com/factcheck/explorer" TargetMode="External"/><Relationship Id="rId11" Type="http://schemas.openxmlformats.org/officeDocument/2006/relationships/hyperlink" Target="https://demagog.sk/" TargetMode="External"/><Relationship Id="rId5" Type="http://schemas.openxmlformats.org/officeDocument/2006/relationships/hyperlink" Target="https://euvsdisinfo.eu/" TargetMode="External"/><Relationship Id="rId10" Type="http://schemas.openxmlformats.org/officeDocument/2006/relationships/hyperlink" Target="https://www.instagram.com/hoaxpz/" TargetMode="External"/><Relationship Id="rId4" Type="http://schemas.openxmlformats.org/officeDocument/2006/relationships/hyperlink" Target="https://slovakia.representation.ec.europa.eu/aktuality-podujatia/euromyty_sk" TargetMode="External"/><Relationship Id="rId9" Type="http://schemas.openxmlformats.org/officeDocument/2006/relationships/hyperlink" Target="https://www.facebook.com/hoaxPZ"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image" Target="../media/image50.png"/><Relationship Id="rId7" Type="http://schemas.openxmlformats.org/officeDocument/2006/relationships/hyperlink" Target="https://fakey.iuni.iu.edu/" TargetMode="External"/><Relationship Id="rId2" Type="http://schemas.openxmlformats.org/officeDocument/2006/relationships/notesSlide" Target="../notesSlides/notesSlide21.xml"/><Relationship Id="rId1" Type="http://schemas.openxmlformats.org/officeDocument/2006/relationships/slideLayout" Target="../slideLayouts/slideLayout61.xml"/><Relationship Id="rId6" Type="http://schemas.openxmlformats.org/officeDocument/2006/relationships/hyperlink" Target="https://trollfactory.yle.fi/" TargetMode="External"/><Relationship Id="rId5" Type="http://schemas.openxmlformats.org/officeDocument/2006/relationships/hyperlink" Target="https://fakescape.cz/en/about-us" TargetMode="External"/><Relationship Id="rId10" Type="http://schemas.openxmlformats.org/officeDocument/2006/relationships/image" Target="../media/image55.png"/><Relationship Id="rId4" Type="http://schemas.openxmlformats.org/officeDocument/2006/relationships/hyperlink" Target="https://landing.adobe.com/en/na/products/creative-cloud/69308-real-or-photoshop/index.html" TargetMode="External"/><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3"/>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613" y="3662363"/>
            <a:ext cx="9163050" cy="13096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8000" b="1" dirty="0" smtClean="0">
                <a:solidFill>
                  <a:srgbClr val="FF5D00"/>
                </a:solidFill>
              </a:rPr>
              <a:t>falošné </a:t>
            </a:r>
            <a:r>
              <a:rPr lang="sk-SK" sz="8000" b="1" dirty="0" smtClean="0">
                <a:solidFill>
                  <a:srgbClr val="164193"/>
                </a:solidFill>
              </a:rPr>
              <a:t>správy</a:t>
            </a:r>
            <a:endParaRPr lang="sk-SK" sz="8000" b="1" dirty="0">
              <a:solidFill>
                <a:srgbClr val="164193"/>
              </a:solidFill>
            </a:endParaRPr>
          </a:p>
        </p:txBody>
      </p:sp>
      <p:sp>
        <p:nvSpPr>
          <p:cNvPr id="283" name="CustomShape 2"/>
          <p:cNvSpPr/>
          <p:nvPr/>
        </p:nvSpPr>
        <p:spPr>
          <a:xfrm>
            <a:off x="2955925" y="3429000"/>
            <a:ext cx="3836988" cy="5175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2800" dirty="0">
                <a:solidFill>
                  <a:srgbClr val="164193"/>
                </a:solidFill>
              </a:rPr>
              <a:t>ODHAĽ A PORAZ</a:t>
            </a:r>
          </a:p>
        </p:txBody>
      </p:sp>
      <p:pic>
        <p:nvPicPr>
          <p:cNvPr id="284" name="Immagine 6"/>
          <p:cNvPicPr/>
          <p:nvPr/>
        </p:nvPicPr>
        <p:blipFill>
          <a:blip r:embed="rId4"/>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5"/>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9223" name="Immagin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250" y="1492250"/>
            <a:ext cx="1079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ČO SÚ DEZINFORMÁCIE –</a:t>
            </a:r>
            <a:r>
              <a:rPr lang="sk-SK" altLang="sk-SK" sz="1800" b="1">
                <a:solidFill>
                  <a:srgbClr val="FFFFFF"/>
                </a:solidFill>
              </a:rPr>
              <a:t> PRÍBEH O ŠKODLIVOM ÚČINKU SIETE 5G</a:t>
            </a:r>
          </a:p>
        </p:txBody>
      </p:sp>
      <p:pic>
        <p:nvPicPr>
          <p:cNvPr id="30723" name="Immagin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3" y="1808163"/>
            <a:ext cx="26558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24" name="Immagin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313" y="3273425"/>
            <a:ext cx="44735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68" name="CustomShape 3"/>
          <p:cNvSpPr/>
          <p:nvPr/>
        </p:nvSpPr>
        <p:spPr>
          <a:xfrm>
            <a:off x="1103313" y="1052512"/>
            <a:ext cx="3497262" cy="46196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2500" b="1" dirty="0">
                <a:solidFill>
                  <a:srgbClr val="FFFFFF"/>
                </a:solidFill>
              </a:rPr>
              <a:t>SLOBODA PREJAVU</a:t>
            </a:r>
          </a:p>
        </p:txBody>
      </p:sp>
      <p:sp>
        <p:nvSpPr>
          <p:cNvPr id="369" name="CustomShape 4"/>
          <p:cNvSpPr/>
          <p:nvPr/>
        </p:nvSpPr>
        <p:spPr>
          <a:xfrm>
            <a:off x="560388" y="2168524"/>
            <a:ext cx="3668712" cy="91757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lstStyle/>
          <a:p>
            <a:pPr eaLnBrk="1" fontAlgn="auto" hangingPunct="1">
              <a:spcBef>
                <a:spcPts val="0"/>
              </a:spcBef>
              <a:spcAft>
                <a:spcPts val="0"/>
              </a:spcAft>
              <a:defRPr/>
            </a:pPr>
            <a:r>
              <a:rPr lang="sk-SK" sz="2500" b="1" dirty="0">
                <a:solidFill>
                  <a:srgbClr val="FFFFFF"/>
                </a:solidFill>
              </a:rPr>
              <a:t>STAROSŤ O</a:t>
            </a:r>
          </a:p>
          <a:p>
            <a:pPr eaLnBrk="1" fontAlgn="auto" hangingPunct="1">
              <a:spcBef>
                <a:spcPts val="0"/>
              </a:spcBef>
              <a:spcAft>
                <a:spcPts val="0"/>
              </a:spcAft>
              <a:defRPr/>
            </a:pPr>
            <a:r>
              <a:rPr lang="sk-SK" sz="2500" b="1" dirty="0">
                <a:solidFill>
                  <a:srgbClr val="FFFFFF"/>
                </a:solidFill>
              </a:rPr>
              <a:t>ZDRAVOTNÉ ÚČINKY</a:t>
            </a:r>
          </a:p>
        </p:txBody>
      </p:sp>
      <p:sp>
        <p:nvSpPr>
          <p:cNvPr id="370" name="CustomShape 5"/>
          <p:cNvSpPr/>
          <p:nvPr/>
        </p:nvSpPr>
        <p:spPr>
          <a:xfrm>
            <a:off x="5678099" y="813594"/>
            <a:ext cx="5682211" cy="46196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2500" b="1" dirty="0">
                <a:solidFill>
                  <a:srgbClr val="FFFFFF"/>
                </a:solidFill>
              </a:rPr>
              <a:t>POŠKODZOVANIE STOŽIAROV 5G</a:t>
            </a:r>
          </a:p>
        </p:txBody>
      </p:sp>
      <p:sp>
        <p:nvSpPr>
          <p:cNvPr id="371" name="CustomShape 6"/>
          <p:cNvSpPr/>
          <p:nvPr/>
        </p:nvSpPr>
        <p:spPr>
          <a:xfrm>
            <a:off x="7615238" y="1808163"/>
            <a:ext cx="3745072" cy="82867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lstStyle/>
          <a:p>
            <a:pPr eaLnBrk="1" fontAlgn="auto" hangingPunct="1">
              <a:spcBef>
                <a:spcPts val="0"/>
              </a:spcBef>
              <a:spcAft>
                <a:spcPts val="0"/>
              </a:spcAft>
              <a:defRPr/>
            </a:pPr>
            <a:r>
              <a:rPr lang="sk-SK" sz="2500" b="1" dirty="0">
                <a:solidFill>
                  <a:srgbClr val="FFFFFF"/>
                </a:solidFill>
              </a:rPr>
              <a:t>KOMUNIKAČNÉ</a:t>
            </a:r>
          </a:p>
          <a:p>
            <a:pPr eaLnBrk="1" fontAlgn="auto" hangingPunct="1">
              <a:spcBef>
                <a:spcPts val="0"/>
              </a:spcBef>
              <a:spcAft>
                <a:spcPts val="0"/>
              </a:spcAft>
              <a:defRPr/>
            </a:pPr>
            <a:r>
              <a:rPr lang="sk-SK" sz="2500" b="1" dirty="0">
                <a:solidFill>
                  <a:srgbClr val="FFFFFF"/>
                </a:solidFill>
              </a:rPr>
              <a:t>SIETE ZLYHÁVAJÚ</a:t>
            </a:r>
          </a:p>
        </p:txBody>
      </p:sp>
      <p:sp>
        <p:nvSpPr>
          <p:cNvPr id="372" name="CustomShape 7"/>
          <p:cNvSpPr/>
          <p:nvPr/>
        </p:nvSpPr>
        <p:spPr>
          <a:xfrm>
            <a:off x="6884988" y="3443289"/>
            <a:ext cx="5087937" cy="157162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lstStyle/>
          <a:p>
            <a:pPr eaLnBrk="1" fontAlgn="auto" hangingPunct="1">
              <a:spcBef>
                <a:spcPts val="0"/>
              </a:spcBef>
              <a:spcAft>
                <a:spcPts val="0"/>
              </a:spcAft>
              <a:defRPr/>
            </a:pPr>
            <a:r>
              <a:rPr lang="sk-SK" sz="2500" b="1" dirty="0">
                <a:solidFill>
                  <a:srgbClr val="FFFFFF"/>
                </a:solidFill>
              </a:rPr>
              <a:t>NEPRAVDIVÉ SPÁJANIE </a:t>
            </a:r>
          </a:p>
          <a:p>
            <a:pPr eaLnBrk="1" fontAlgn="auto" hangingPunct="1">
              <a:spcBef>
                <a:spcPts val="0"/>
              </a:spcBef>
              <a:spcAft>
                <a:spcPts val="0"/>
              </a:spcAft>
              <a:defRPr/>
            </a:pPr>
            <a:r>
              <a:rPr lang="sk-SK" sz="2500" b="1" dirty="0" smtClean="0">
                <a:solidFill>
                  <a:srgbClr val="FFFFFF"/>
                </a:solidFill>
              </a:rPr>
              <a:t>so šírením vírusov</a:t>
            </a:r>
            <a:endParaRPr lang="sk-SK" sz="2500" b="1" dirty="0">
              <a:solidFill>
                <a:srgbClr val="FFFFFF"/>
              </a:solidFill>
            </a:endParaRPr>
          </a:p>
          <a:p>
            <a:pPr eaLnBrk="1" fontAlgn="auto" hangingPunct="1">
              <a:spcBef>
                <a:spcPts val="0"/>
              </a:spcBef>
              <a:spcAft>
                <a:spcPts val="0"/>
              </a:spcAft>
              <a:defRPr/>
            </a:pPr>
            <a:r>
              <a:rPr lang="sk-SK" sz="2500" b="1" dirty="0">
                <a:solidFill>
                  <a:srgbClr val="FFFFFF"/>
                </a:solidFill>
              </a:rPr>
              <a:t>SIEŤOVÝMI TECHNOLÓGIAMI</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a:solidFill>
                  <a:srgbClr val="FFFFFF"/>
                </a:solidFill>
              </a:rPr>
              <a:t>OPERÁCIE OVPLYVŇOVANIA</a:t>
            </a:r>
          </a:p>
        </p:txBody>
      </p:sp>
      <p:pic>
        <p:nvPicPr>
          <p:cNvPr id="3277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65" y="1658245"/>
            <a:ext cx="3514986" cy="23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2773" name="Paveikslėlis 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27"/>
          <a:stretch/>
        </p:blipFill>
        <p:spPr bwMode="auto">
          <a:xfrm>
            <a:off x="2728404" y="3646191"/>
            <a:ext cx="3461732" cy="216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2774" name="Paveikslėlis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1015" y="3319563"/>
            <a:ext cx="3507252" cy="23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2775" name="Paveikslėlis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8172" y="2096145"/>
            <a:ext cx="3320921" cy="219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86" name="CustomShape 2"/>
          <p:cNvSpPr/>
          <p:nvPr/>
        </p:nvSpPr>
        <p:spPr>
          <a:xfrm>
            <a:off x="718344" y="615157"/>
            <a:ext cx="2379662" cy="841375"/>
          </a:xfrm>
          <a:prstGeom prst="wedgeRoundRectCallout">
            <a:avLst>
              <a:gd name="adj1" fmla="val -21178"/>
              <a:gd name="adj2" fmla="val 100793"/>
              <a:gd name="adj3" fmla="val 16667"/>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0" tIns="0" rIns="0" bIns="0" anchor="ctr"/>
          <a:lstStyle/>
          <a:p>
            <a:pPr algn="ctr" eaLnBrk="1" fontAlgn="auto" hangingPunct="1">
              <a:spcBef>
                <a:spcPts val="0"/>
              </a:spcBef>
              <a:spcAft>
                <a:spcPts val="0"/>
              </a:spcAft>
              <a:defRPr/>
            </a:pPr>
            <a:r>
              <a:rPr lang="sk-SK" sz="2000" b="1" dirty="0">
                <a:solidFill>
                  <a:srgbClr val="FFFFFF"/>
                </a:solidFill>
              </a:rPr>
              <a:t>Som Mária, matka žijúca na </a:t>
            </a:r>
            <a:r>
              <a:rPr lang="sk-SK" sz="2000" b="1" dirty="0" smtClean="0">
                <a:solidFill>
                  <a:srgbClr val="FFFFFF"/>
                </a:solidFill>
              </a:rPr>
              <a:t>Kryme</a:t>
            </a:r>
            <a:endParaRPr lang="sk-SK" sz="2000" b="1" dirty="0">
              <a:solidFill>
                <a:srgbClr val="FFFFFF"/>
              </a:solidFill>
            </a:endParaRPr>
          </a:p>
        </p:txBody>
      </p:sp>
      <p:sp>
        <p:nvSpPr>
          <p:cNvPr id="387" name="CustomShape 3"/>
          <p:cNvSpPr/>
          <p:nvPr/>
        </p:nvSpPr>
        <p:spPr>
          <a:xfrm>
            <a:off x="3135059" y="1989238"/>
            <a:ext cx="2352675" cy="1330325"/>
          </a:xfrm>
          <a:prstGeom prst="wedgeRoundRectCallout">
            <a:avLst>
              <a:gd name="adj1" fmla="val -21178"/>
              <a:gd name="adj2" fmla="val 100793"/>
              <a:gd name="adj3" fmla="val 16667"/>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0" tIns="0" rIns="0" bIns="0" anchor="ctr"/>
          <a:lstStyle/>
          <a:p>
            <a:pPr algn="ctr" eaLnBrk="1" fontAlgn="auto" hangingPunct="1">
              <a:spcBef>
                <a:spcPts val="0"/>
              </a:spcBef>
              <a:spcAft>
                <a:spcPts val="0"/>
              </a:spcAft>
              <a:defRPr/>
            </a:pPr>
            <a:r>
              <a:rPr lang="sk-SK" b="1" dirty="0">
                <a:solidFill>
                  <a:srgbClr val="FFFFFF"/>
                </a:solidFill>
              </a:rPr>
              <a:t>Teraz som podpredsedníčka </a:t>
            </a:r>
          </a:p>
          <a:p>
            <a:pPr algn="ctr" eaLnBrk="1" fontAlgn="auto" hangingPunct="1">
              <a:spcBef>
                <a:spcPts val="0"/>
              </a:spcBef>
              <a:spcAft>
                <a:spcPts val="0"/>
              </a:spcAft>
              <a:defRPr/>
            </a:pPr>
            <a:r>
              <a:rPr lang="sk-SK" b="1" dirty="0">
                <a:solidFill>
                  <a:srgbClr val="FFFFFF"/>
                </a:solidFill>
              </a:rPr>
              <a:t>kultúrnej nadácie </a:t>
            </a:r>
          </a:p>
          <a:p>
            <a:pPr algn="ctr" eaLnBrk="1" fontAlgn="auto" hangingPunct="1">
              <a:spcBef>
                <a:spcPts val="0"/>
              </a:spcBef>
              <a:spcAft>
                <a:spcPts val="0"/>
              </a:spcAft>
              <a:defRPr/>
            </a:pPr>
            <a:r>
              <a:rPr lang="sk-SK" b="1" dirty="0">
                <a:solidFill>
                  <a:srgbClr val="FFFFFF"/>
                </a:solidFill>
              </a:rPr>
              <a:t>v Luhansku</a:t>
            </a:r>
          </a:p>
        </p:txBody>
      </p:sp>
      <p:sp>
        <p:nvSpPr>
          <p:cNvPr id="388" name="CustomShape 4"/>
          <p:cNvSpPr/>
          <p:nvPr/>
        </p:nvSpPr>
        <p:spPr>
          <a:xfrm>
            <a:off x="6299993" y="483790"/>
            <a:ext cx="2355850" cy="1330325"/>
          </a:xfrm>
          <a:prstGeom prst="wedgeRoundRectCallout">
            <a:avLst>
              <a:gd name="adj1" fmla="val -21178"/>
              <a:gd name="adj2" fmla="val 100793"/>
              <a:gd name="adj3" fmla="val 16667"/>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0" tIns="0" rIns="0" bIns="0" anchor="ctr"/>
          <a:lstStyle/>
          <a:p>
            <a:pPr algn="ctr" eaLnBrk="1" fontAlgn="auto" hangingPunct="1">
              <a:spcBef>
                <a:spcPts val="0"/>
              </a:spcBef>
              <a:spcAft>
                <a:spcPts val="0"/>
              </a:spcAft>
              <a:defRPr/>
            </a:pPr>
            <a:r>
              <a:rPr lang="sk-SK" sz="2000" b="1" dirty="0">
                <a:solidFill>
                  <a:srgbClr val="FFFFFF"/>
                </a:solidFill>
              </a:rPr>
              <a:t>Teraz som </a:t>
            </a:r>
            <a:r>
              <a:rPr lang="sk-SK" sz="2000" b="1" dirty="0" err="1" smtClean="0">
                <a:solidFill>
                  <a:srgbClr val="FFFFFF"/>
                </a:solidFill>
              </a:rPr>
              <a:t>rusofóbna</a:t>
            </a:r>
            <a:r>
              <a:rPr lang="sk-SK" sz="2000" b="1" dirty="0" smtClean="0">
                <a:solidFill>
                  <a:srgbClr val="FFFFFF"/>
                </a:solidFill>
              </a:rPr>
              <a:t> </a:t>
            </a:r>
            <a:r>
              <a:rPr lang="sk-SK" sz="2000" b="1" dirty="0">
                <a:solidFill>
                  <a:srgbClr val="FFFFFF"/>
                </a:solidFill>
              </a:rPr>
              <a:t>obyvateľka lotyšskej Rigy</a:t>
            </a:r>
          </a:p>
        </p:txBody>
      </p:sp>
      <p:sp>
        <p:nvSpPr>
          <p:cNvPr id="389" name="CustomShape 5"/>
          <p:cNvSpPr/>
          <p:nvPr/>
        </p:nvSpPr>
        <p:spPr>
          <a:xfrm>
            <a:off x="9296548" y="1805535"/>
            <a:ext cx="2354263" cy="1330325"/>
          </a:xfrm>
          <a:prstGeom prst="wedgeRoundRectCallout">
            <a:avLst>
              <a:gd name="adj1" fmla="val -21178"/>
              <a:gd name="adj2" fmla="val 100793"/>
              <a:gd name="adj3" fmla="val 16667"/>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0" tIns="0" rIns="0" bIns="0" anchor="ctr"/>
          <a:lstStyle/>
          <a:p>
            <a:pPr algn="ctr" eaLnBrk="1" fontAlgn="auto" hangingPunct="1">
              <a:spcBef>
                <a:spcPts val="0"/>
              </a:spcBef>
              <a:spcAft>
                <a:spcPts val="0"/>
              </a:spcAft>
              <a:defRPr/>
            </a:pPr>
            <a:r>
              <a:rPr lang="sk-SK" sz="2400" b="1" dirty="0">
                <a:solidFill>
                  <a:srgbClr val="FFFFFF"/>
                </a:solidFill>
              </a:rPr>
              <a:t>Teraz žijem </a:t>
            </a:r>
          </a:p>
          <a:p>
            <a:pPr algn="ctr" eaLnBrk="1" fontAlgn="auto" hangingPunct="1">
              <a:spcBef>
                <a:spcPts val="0"/>
              </a:spcBef>
              <a:spcAft>
                <a:spcPts val="0"/>
              </a:spcAft>
              <a:defRPr/>
            </a:pPr>
            <a:r>
              <a:rPr lang="sk-SK" sz="2400" b="1" dirty="0">
                <a:solidFill>
                  <a:srgbClr val="FFFFFF"/>
                </a:solidFill>
              </a:rPr>
              <a:t>v Charkove na Ukrajine</a:t>
            </a:r>
          </a:p>
        </p:txBody>
      </p:sp>
      <p:sp>
        <p:nvSpPr>
          <p:cNvPr id="391" name="CustomShape 7"/>
          <p:cNvSpPr/>
          <p:nvPr/>
        </p:nvSpPr>
        <p:spPr>
          <a:xfrm>
            <a:off x="1228079" y="5932536"/>
            <a:ext cx="9245600" cy="68897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lstStyle/>
          <a:p>
            <a:pPr algn="ctr" eaLnBrk="1" fontAlgn="auto" hangingPunct="1">
              <a:lnSpc>
                <a:spcPts val="1899"/>
              </a:lnSpc>
              <a:spcBef>
                <a:spcPts val="0"/>
              </a:spcBef>
              <a:spcAft>
                <a:spcPts val="0"/>
              </a:spcAft>
              <a:defRPr/>
            </a:pPr>
            <a:r>
              <a:rPr lang="sk-SK" sz="2000" b="1" dirty="0">
                <a:solidFill>
                  <a:srgbClr val="FFFFFF"/>
                </a:solidFill>
              </a:rPr>
              <a:t>JEDNA OSOBA HRÁ RÔZNE PROTIUKRAJINSKY NALADENÉ OBČIANKY</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24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a:t>
            </a:r>
            <a:r>
              <a:rPr lang="sk-SK" sz="1800" b="0" strike="noStrike" dirty="0" smtClean="0">
                <a:solidFill>
                  <a:srgbClr val="FFFFFF"/>
                </a:solidFill>
                <a:latin typeface="Arial"/>
              </a:rPr>
              <a:t>- </a:t>
            </a:r>
            <a:r>
              <a:rPr lang="sk-SK" sz="1800" b="1" strike="noStrike" dirty="0" smtClean="0">
                <a:solidFill>
                  <a:srgbClr val="FFFFFF"/>
                </a:solidFill>
                <a:latin typeface="Arial"/>
              </a:rPr>
              <a:t>ZO </a:t>
            </a:r>
            <a:r>
              <a:rPr lang="sk-SK" sz="1800" b="1" strike="noStrike" dirty="0">
                <a:solidFill>
                  <a:srgbClr val="FFFFFF"/>
                </a:solidFill>
                <a:latin typeface="Arial"/>
              </a:rPr>
              <a:t>SIETE RUSSIA TODAY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88" y="491400"/>
            <a:ext cx="5239294" cy="26334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268" y="3218075"/>
            <a:ext cx="5231612" cy="3270069"/>
          </a:xfrm>
          <a:prstGeom prst="rect">
            <a:avLst/>
          </a:prstGeom>
        </p:spPr>
      </p:pic>
      <p:sp>
        <p:nvSpPr>
          <p:cNvPr id="13" name="Frame 12"/>
          <p:cNvSpPr/>
          <p:nvPr/>
        </p:nvSpPr>
        <p:spPr>
          <a:xfrm>
            <a:off x="1515291" y="5512526"/>
            <a:ext cx="2926080" cy="82507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18" name="Frame 17"/>
          <p:cNvSpPr/>
          <p:nvPr/>
        </p:nvSpPr>
        <p:spPr>
          <a:xfrm>
            <a:off x="1247557" y="2531206"/>
            <a:ext cx="2926080" cy="82507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pic>
        <p:nvPicPr>
          <p:cNvPr id="15" name="Picture 14"/>
          <p:cNvPicPr>
            <a:picLocks noChangeAspect="1"/>
          </p:cNvPicPr>
          <p:nvPr/>
        </p:nvPicPr>
        <p:blipFill>
          <a:blip r:embed="rId5"/>
          <a:stretch>
            <a:fillRect/>
          </a:stretch>
        </p:blipFill>
        <p:spPr>
          <a:xfrm>
            <a:off x="5865217" y="351403"/>
            <a:ext cx="5213482" cy="2866672"/>
          </a:xfrm>
          <a:prstGeom prst="rect">
            <a:avLst/>
          </a:prstGeom>
        </p:spPr>
      </p:pic>
      <p:sp>
        <p:nvSpPr>
          <p:cNvPr id="22" name="Frame 21"/>
          <p:cNvSpPr/>
          <p:nvPr/>
        </p:nvSpPr>
        <p:spPr>
          <a:xfrm>
            <a:off x="6503167" y="2531206"/>
            <a:ext cx="2926080" cy="82507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pic>
        <p:nvPicPr>
          <p:cNvPr id="6" name="Picture 5"/>
          <p:cNvPicPr>
            <a:picLocks noChangeAspect="1"/>
          </p:cNvPicPr>
          <p:nvPr/>
        </p:nvPicPr>
        <p:blipFill>
          <a:blip r:embed="rId6"/>
          <a:stretch>
            <a:fillRect/>
          </a:stretch>
        </p:blipFill>
        <p:spPr>
          <a:xfrm>
            <a:off x="10052271" y="3653571"/>
            <a:ext cx="1619250" cy="1285875"/>
          </a:xfrm>
          <a:prstGeom prst="rect">
            <a:avLst/>
          </a:prstGeom>
        </p:spPr>
      </p:pic>
      <p:pic>
        <p:nvPicPr>
          <p:cNvPr id="7" name="Picture 6"/>
          <p:cNvPicPr>
            <a:picLocks noChangeAspect="1"/>
          </p:cNvPicPr>
          <p:nvPr/>
        </p:nvPicPr>
        <p:blipFill>
          <a:blip r:embed="rId7"/>
          <a:stretch>
            <a:fillRect/>
          </a:stretch>
        </p:blipFill>
        <p:spPr>
          <a:xfrm>
            <a:off x="10052271" y="5236738"/>
            <a:ext cx="1838325" cy="1143000"/>
          </a:xfrm>
          <a:prstGeom prst="rect">
            <a:avLst/>
          </a:prstGeom>
        </p:spPr>
      </p:pic>
      <p:sp>
        <p:nvSpPr>
          <p:cNvPr id="8" name="Rectangle 7"/>
          <p:cNvSpPr/>
          <p:nvPr/>
        </p:nvSpPr>
        <p:spPr>
          <a:xfrm>
            <a:off x="6412143" y="3942565"/>
            <a:ext cx="3437159" cy="707886"/>
          </a:xfrm>
          <a:prstGeom prst="rect">
            <a:avLst/>
          </a:prstGeom>
        </p:spPr>
        <p:txBody>
          <a:bodyPr wrap="none">
            <a:spAutoFit/>
          </a:bodyPr>
          <a:lstStyle/>
          <a:p>
            <a:r>
              <a:rPr lang="sk-SK" sz="4000" b="1" dirty="0">
                <a:solidFill>
                  <a:schemeClr val="bg1"/>
                </a:solidFill>
              </a:rPr>
              <a:t>1,3 miliardy €</a:t>
            </a:r>
          </a:p>
        </p:txBody>
      </p:sp>
      <p:sp>
        <p:nvSpPr>
          <p:cNvPr id="9" name="Rectangle 8"/>
          <p:cNvSpPr/>
          <p:nvPr/>
        </p:nvSpPr>
        <p:spPr>
          <a:xfrm>
            <a:off x="6271078" y="5454295"/>
            <a:ext cx="3719288" cy="707886"/>
          </a:xfrm>
          <a:prstGeom prst="rect">
            <a:avLst/>
          </a:prstGeom>
        </p:spPr>
        <p:txBody>
          <a:bodyPr wrap="none">
            <a:spAutoFit/>
          </a:bodyPr>
          <a:lstStyle/>
          <a:p>
            <a:r>
              <a:rPr lang="sk-SK" sz="4000" b="1" dirty="0">
                <a:solidFill>
                  <a:schemeClr val="bg1"/>
                </a:solidFill>
              </a:rPr>
              <a:t>147 miliónov €</a:t>
            </a:r>
          </a:p>
        </p:txBody>
      </p:sp>
    </p:spTree>
    <p:extLst>
      <p:ext uri="{BB962C8B-B14F-4D97-AF65-F5344CB8AC3E}">
        <p14:creationId xmlns:p14="http://schemas.microsoft.com/office/powerpoint/2010/main" val="30511156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dirty="0" smtClean="0">
                <a:solidFill>
                  <a:srgbClr val="FFFFFF"/>
                </a:solidFill>
              </a:rPr>
              <a:t>TECHNIKY ŠÍRENIA PROPAGANDY: </a:t>
            </a:r>
            <a:r>
              <a:rPr lang="sk-SK" altLang="sk-SK" sz="1800" b="1" dirty="0" smtClean="0">
                <a:solidFill>
                  <a:srgbClr val="FFFFFF"/>
                </a:solidFill>
              </a:rPr>
              <a:t>ZAPLAVENIE INFORMAČNÉHO PRIESTORU</a:t>
            </a:r>
            <a:endParaRPr lang="sk-SK" altLang="sk-SK" sz="1800" b="1" dirty="0">
              <a:solidFill>
                <a:srgbClr val="FFFFFF"/>
              </a:solidFill>
            </a:endParaRPr>
          </a:p>
        </p:txBody>
      </p:sp>
      <p:sp>
        <p:nvSpPr>
          <p:cNvPr id="18" name="CustomShape 6"/>
          <p:cNvSpPr/>
          <p:nvPr/>
        </p:nvSpPr>
        <p:spPr>
          <a:xfrm>
            <a:off x="3205371" y="2717100"/>
            <a:ext cx="5781258" cy="105404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eaLnBrk="1" fontAlgn="auto" hangingPunct="1">
              <a:spcBef>
                <a:spcPts val="0"/>
              </a:spcBef>
              <a:spcAft>
                <a:spcPts val="0"/>
              </a:spcAft>
              <a:defRPr/>
            </a:pPr>
            <a:r>
              <a:rPr lang="sk-SK" sz="3600" b="1" dirty="0" smtClean="0">
                <a:solidFill>
                  <a:srgbClr val="FFFFFF"/>
                </a:solidFill>
              </a:rPr>
              <a:t>„Pravda je niekde uprostred“</a:t>
            </a:r>
            <a:endParaRPr lang="sk-SK" sz="3600" b="1" dirty="0">
              <a:solidFill>
                <a:srgbClr val="FFFFFF"/>
              </a:solidFill>
            </a:endParaRPr>
          </a:p>
        </p:txBody>
      </p:sp>
      <p:sp>
        <p:nvSpPr>
          <p:cNvPr id="19" name="CustomShape 6"/>
          <p:cNvSpPr/>
          <p:nvPr/>
        </p:nvSpPr>
        <p:spPr>
          <a:xfrm>
            <a:off x="8370623" y="1955266"/>
            <a:ext cx="2234530" cy="66062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smtClean="0">
                <a:solidFill>
                  <a:srgbClr val="FFFFFF"/>
                </a:solidFill>
              </a:rPr>
              <a:t>VÝSMECH</a:t>
            </a:r>
            <a:endParaRPr lang="sk-SK" sz="2800" b="1" dirty="0">
              <a:solidFill>
                <a:srgbClr val="FFFFFF"/>
              </a:solidFill>
            </a:endParaRPr>
          </a:p>
        </p:txBody>
      </p:sp>
      <p:sp>
        <p:nvSpPr>
          <p:cNvPr id="20" name="CustomShape 6"/>
          <p:cNvSpPr/>
          <p:nvPr/>
        </p:nvSpPr>
        <p:spPr>
          <a:xfrm>
            <a:off x="1268383" y="4494447"/>
            <a:ext cx="1602583" cy="66062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smtClean="0">
                <a:solidFill>
                  <a:srgbClr val="FFFFFF"/>
                </a:solidFill>
              </a:rPr>
              <a:t>ÚTOK</a:t>
            </a:r>
            <a:endParaRPr lang="sk-SK" sz="2800" b="1" dirty="0">
              <a:solidFill>
                <a:srgbClr val="FFFFFF"/>
              </a:solidFill>
            </a:endParaRPr>
          </a:p>
        </p:txBody>
      </p:sp>
      <p:sp>
        <p:nvSpPr>
          <p:cNvPr id="21" name="CustomShape 6"/>
          <p:cNvSpPr/>
          <p:nvPr/>
        </p:nvSpPr>
        <p:spPr>
          <a:xfrm>
            <a:off x="4164920" y="1391283"/>
            <a:ext cx="3308107" cy="66062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smtClean="0">
                <a:solidFill>
                  <a:srgbClr val="FFFFFF"/>
                </a:solidFill>
              </a:rPr>
              <a:t>AČOHENTIZMUS</a:t>
            </a:r>
            <a:endParaRPr lang="sk-SK" sz="2800" b="1" dirty="0">
              <a:solidFill>
                <a:srgbClr val="FFFFFF"/>
              </a:solidFill>
            </a:endParaRPr>
          </a:p>
        </p:txBody>
      </p:sp>
      <p:sp>
        <p:nvSpPr>
          <p:cNvPr id="22" name="CustomShape 6"/>
          <p:cNvSpPr/>
          <p:nvPr/>
        </p:nvSpPr>
        <p:spPr>
          <a:xfrm>
            <a:off x="9487888" y="3495003"/>
            <a:ext cx="2388056" cy="66062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smtClean="0">
                <a:solidFill>
                  <a:srgbClr val="FFFFFF"/>
                </a:solidFill>
              </a:rPr>
              <a:t>UNAVENIE</a:t>
            </a:r>
            <a:endParaRPr lang="sk-SK" sz="2800" b="1" dirty="0">
              <a:solidFill>
                <a:srgbClr val="FFFFFF"/>
              </a:solidFill>
            </a:endParaRPr>
          </a:p>
        </p:txBody>
      </p:sp>
      <p:sp>
        <p:nvSpPr>
          <p:cNvPr id="23" name="CustomShape 6"/>
          <p:cNvSpPr/>
          <p:nvPr/>
        </p:nvSpPr>
        <p:spPr>
          <a:xfrm>
            <a:off x="613026" y="2463038"/>
            <a:ext cx="2592345" cy="66062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smtClean="0">
                <a:solidFill>
                  <a:srgbClr val="FFFFFF"/>
                </a:solidFill>
              </a:rPr>
              <a:t>POPIERANIE</a:t>
            </a:r>
            <a:endParaRPr lang="sk-SK" sz="2800" b="1" dirty="0">
              <a:solidFill>
                <a:srgbClr val="FFFFFF"/>
              </a:solidFill>
            </a:endParaRPr>
          </a:p>
        </p:txBody>
      </p:sp>
      <p:pic>
        <p:nvPicPr>
          <p:cNvPr id="30724" name="Immagin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59863" flipH="1">
            <a:off x="7861300" y="4098615"/>
            <a:ext cx="44735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4" name="CustomShape 6"/>
          <p:cNvSpPr/>
          <p:nvPr/>
        </p:nvSpPr>
        <p:spPr>
          <a:xfrm>
            <a:off x="3205371" y="4064368"/>
            <a:ext cx="5781258" cy="112387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eaLnBrk="1" fontAlgn="auto" hangingPunct="1">
              <a:spcBef>
                <a:spcPts val="0"/>
              </a:spcBef>
              <a:spcAft>
                <a:spcPts val="0"/>
              </a:spcAft>
              <a:defRPr/>
            </a:pPr>
            <a:r>
              <a:rPr lang="sk-SK" sz="3600" b="1" dirty="0" smtClean="0">
                <a:solidFill>
                  <a:srgbClr val="FFFFFF"/>
                </a:solidFill>
              </a:rPr>
              <a:t>„Ja už neviem, komu môžem veriť“</a:t>
            </a:r>
            <a:endParaRPr lang="sk-SK" sz="3600" b="1" dirty="0">
              <a:solidFill>
                <a:srgbClr val="FFFFFF"/>
              </a:solidFill>
            </a:endParaRPr>
          </a:p>
        </p:txBody>
      </p:sp>
    </p:spTree>
    <p:extLst>
      <p:ext uri="{BB962C8B-B14F-4D97-AF65-F5344CB8AC3E}">
        <p14:creationId xmlns:p14="http://schemas.microsoft.com/office/powerpoint/2010/main" val="38924425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ČO NA NÁS STRIEHNE NA SOCIÁLNYCH SIEŤACH: </a:t>
            </a:r>
            <a:r>
              <a:rPr lang="sk-SK" altLang="sk-SK" sz="1800" b="1">
                <a:solidFill>
                  <a:srgbClr val="FFFFFF"/>
                </a:solidFill>
              </a:rPr>
              <a:t>POZOR NA FALOŠNÝCH ODBORNÍKOV</a:t>
            </a:r>
          </a:p>
        </p:txBody>
      </p:sp>
      <p:pic>
        <p:nvPicPr>
          <p:cNvPr id="4" name="Picture 3"/>
          <p:cNvPicPr>
            <a:picLocks noChangeAspect="1"/>
          </p:cNvPicPr>
          <p:nvPr/>
        </p:nvPicPr>
        <p:blipFill>
          <a:blip r:embed="rId3"/>
          <a:stretch>
            <a:fillRect/>
          </a:stretch>
        </p:blipFill>
        <p:spPr>
          <a:xfrm>
            <a:off x="639762" y="2216201"/>
            <a:ext cx="4264025" cy="15843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39762" y="912699"/>
            <a:ext cx="5224463" cy="863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639762" y="4240428"/>
            <a:ext cx="3194050" cy="11334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6451930" y="904980"/>
            <a:ext cx="5541633" cy="4206769"/>
          </a:xfrm>
          <a:prstGeom prst="rect">
            <a:avLst/>
          </a:prstGeom>
        </p:spPr>
      </p:pic>
      <p:pic>
        <p:nvPicPr>
          <p:cNvPr id="9" name="Picture 8"/>
          <p:cNvPicPr>
            <a:picLocks noChangeAspect="1"/>
          </p:cNvPicPr>
          <p:nvPr/>
        </p:nvPicPr>
        <p:blipFill rotWithShape="1">
          <a:blip r:embed="rId7"/>
          <a:srcRect r="11931"/>
          <a:stretch/>
        </p:blipFill>
        <p:spPr>
          <a:xfrm>
            <a:off x="5194630" y="5373903"/>
            <a:ext cx="6798933" cy="1109662"/>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a:solidFill>
                  <a:srgbClr val="FFFFFF"/>
                </a:solidFill>
              </a:rPr>
              <a:t>DEEPFAKE</a:t>
            </a:r>
            <a:r>
              <a:rPr lang="sk-SK" altLang="sk-SK" sz="1800">
                <a:solidFill>
                  <a:srgbClr val="FFFFFF"/>
                </a:solidFill>
              </a:rPr>
              <a:t> - príklad</a:t>
            </a:r>
            <a:endParaRPr lang="sk-SK" altLang="sk-SK" sz="1800" b="1">
              <a:solidFill>
                <a:srgbClr val="FFFFFF"/>
              </a:solidFill>
            </a:endParaRPr>
          </a:p>
        </p:txBody>
      </p:sp>
      <p:pic>
        <p:nvPicPr>
          <p:cNvPr id="4" name="RuLQkuA">
            <a:hlinkClick r:id="" action="ppaction://media"/>
            <a:extLst>
              <a:ext uri="{FF2B5EF4-FFF2-40B4-BE49-F238E27FC236}">
                <a16:creationId xmlns:a16="http://schemas.microsoft.com/office/drawing/2014/main" id="{6A351034-3558-6B43-BEEE-885EA981C43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61870" y="700088"/>
            <a:ext cx="8599310" cy="4837112"/>
          </a:xfrm>
          <a:prstGeom prst="rect">
            <a:avLst/>
          </a:prstGeom>
        </p:spPr>
      </p:pic>
      <p:sp>
        <p:nvSpPr>
          <p:cNvPr id="5" name="Rectangle 4"/>
          <p:cNvSpPr>
            <a:spLocks noChangeArrowheads="1"/>
          </p:cNvSpPr>
          <p:nvPr/>
        </p:nvSpPr>
        <p:spPr bwMode="auto">
          <a:xfrm>
            <a:off x="5505677" y="5929767"/>
            <a:ext cx="178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nSpc>
                <a:spcPct val="100000"/>
              </a:lnSpc>
              <a:spcBef>
                <a:spcPct val="0"/>
              </a:spcBef>
              <a:buClr>
                <a:srgbClr val="000000"/>
              </a:buClr>
              <a:buFont typeface="StarSymbol"/>
              <a:buNone/>
            </a:pPr>
            <a:r>
              <a:rPr lang="sk-SK" altLang="sk-SK" b="1" dirty="0" err="1">
                <a:hlinkClick r:id="rId6"/>
              </a:rPr>
              <a:t>Deepfake</a:t>
            </a:r>
            <a:endParaRPr lang="sk-SK" altLang="sk-SK" b="1" dirty="0"/>
          </a:p>
        </p:txBody>
      </p:sp>
    </p:spTree>
    <p:extLst>
      <p:ext uri="{BB962C8B-B14F-4D97-AF65-F5344CB8AC3E}">
        <p14:creationId xmlns:p14="http://schemas.microsoft.com/office/powerpoint/2010/main" val="133786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Shape 2"/>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a:solidFill>
                  <a:srgbClr val="FFFFFF"/>
                </a:solidFill>
              </a:rPr>
              <a:t>3 otázky, ktoré nám pomôžu odhaliť falošné správy</a:t>
            </a:r>
          </a:p>
        </p:txBody>
      </p:sp>
      <p:sp>
        <p:nvSpPr>
          <p:cNvPr id="12" name="CustomShape 3"/>
          <p:cNvSpPr/>
          <p:nvPr/>
        </p:nvSpPr>
        <p:spPr>
          <a:xfrm>
            <a:off x="490538" y="2020888"/>
            <a:ext cx="5335587" cy="64611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3600" b="1" dirty="0">
                <a:solidFill>
                  <a:srgbClr val="FFFFFF"/>
                </a:solidFill>
              </a:rPr>
              <a:t>Odkiaľ je táto správa?</a:t>
            </a:r>
          </a:p>
        </p:txBody>
      </p:sp>
      <p:sp>
        <p:nvSpPr>
          <p:cNvPr id="13" name="CustomShape 4"/>
          <p:cNvSpPr/>
          <p:nvPr/>
        </p:nvSpPr>
        <p:spPr>
          <a:xfrm>
            <a:off x="3322638" y="3729038"/>
            <a:ext cx="6770687" cy="17682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6500" b="1" dirty="0">
                <a:solidFill>
                  <a:srgbClr val="FFFFFF"/>
                </a:solidFill>
              </a:rPr>
              <a:t>OVERUJ FAKTY </a:t>
            </a:r>
            <a:r>
              <a:rPr lang="sk-SK" sz="4400" b="1" dirty="0" smtClean="0">
                <a:solidFill>
                  <a:srgbClr val="FFFFFF"/>
                </a:solidFill>
              </a:rPr>
              <a:t>Chýba </a:t>
            </a:r>
            <a:r>
              <a:rPr lang="sk-SK" sz="4400" b="1" dirty="0">
                <a:solidFill>
                  <a:srgbClr val="FFFFFF"/>
                </a:solidFill>
              </a:rPr>
              <a:t>jej niečo?</a:t>
            </a:r>
          </a:p>
        </p:txBody>
      </p:sp>
      <p:sp>
        <p:nvSpPr>
          <p:cNvPr id="15" name="CustomShape 3"/>
          <p:cNvSpPr/>
          <p:nvPr/>
        </p:nvSpPr>
        <p:spPr>
          <a:xfrm>
            <a:off x="490538" y="1171575"/>
            <a:ext cx="5335587" cy="109061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6500" b="1" dirty="0">
                <a:solidFill>
                  <a:srgbClr val="FFFFFF"/>
                </a:solidFill>
              </a:rPr>
              <a:t>POCHYBUJ</a:t>
            </a:r>
          </a:p>
        </p:txBody>
      </p:sp>
      <p:sp>
        <p:nvSpPr>
          <p:cNvPr id="16" name="CustomShape 3"/>
          <p:cNvSpPr/>
          <p:nvPr/>
        </p:nvSpPr>
        <p:spPr>
          <a:xfrm>
            <a:off x="6089650" y="2262188"/>
            <a:ext cx="5959475" cy="6445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3600" b="1" dirty="0">
                <a:solidFill>
                  <a:srgbClr val="FFFFFF"/>
                </a:solidFill>
              </a:rPr>
              <a:t>Ako sa cítim po prečítaní?</a:t>
            </a:r>
          </a:p>
        </p:txBody>
      </p:sp>
      <p:sp>
        <p:nvSpPr>
          <p:cNvPr id="17" name="CustomShape 5"/>
          <p:cNvSpPr/>
          <p:nvPr/>
        </p:nvSpPr>
        <p:spPr>
          <a:xfrm>
            <a:off x="6089650" y="1477963"/>
            <a:ext cx="6102350" cy="109061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6500" b="1" dirty="0" smtClean="0">
                <a:solidFill>
                  <a:srgbClr val="FFFFFF"/>
                </a:solidFill>
              </a:rPr>
              <a:t>ZAMYSLI SA</a:t>
            </a:r>
            <a:endParaRPr lang="sk-SK" sz="6500" b="1" dirty="0">
              <a:solidFill>
                <a:srgbClr val="FFFFFF"/>
              </a:solidFill>
            </a:endParaRPr>
          </a:p>
        </p:txBody>
      </p:sp>
      <p:sp>
        <p:nvSpPr>
          <p:cNvPr id="18" name="CustomShape 1"/>
          <p:cNvSpPr/>
          <p:nvPr/>
        </p:nvSpPr>
        <p:spPr>
          <a:xfrm rot="19809182">
            <a:off x="6307312" y="1071478"/>
            <a:ext cx="4926012" cy="2390775"/>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sp>
        <p:nvSpPr>
          <p:cNvPr id="24585" name="TextShape 2"/>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dirty="0">
                <a:solidFill>
                  <a:srgbClr val="FFFFFF"/>
                </a:solidFill>
              </a:rPr>
              <a:t>3 otázky, ktoré nám pomôžu odhaliť </a:t>
            </a:r>
            <a:r>
              <a:rPr lang="sk-SK" altLang="sk-SK" sz="1800" b="1" dirty="0" smtClean="0">
                <a:solidFill>
                  <a:srgbClr val="FFFFFF"/>
                </a:solidFill>
              </a:rPr>
              <a:t>falošnú správu</a:t>
            </a:r>
            <a:endParaRPr lang="sk-SK" altLang="sk-SK" sz="1800" b="1" dirty="0">
              <a:solidFill>
                <a:srgbClr val="FFFFFF"/>
              </a:solidFill>
            </a:endParaRPr>
          </a:p>
        </p:txBody>
      </p:sp>
      <p:pic>
        <p:nvPicPr>
          <p:cNvPr id="10" name="Immagine 21"/>
          <p:cNvPicPr/>
          <p:nvPr/>
        </p:nvPicPr>
        <p:blipFill>
          <a:blip r:embed="rId3">
            <a:alphaModFix amt="45000"/>
          </a:blip>
          <a:stretch/>
        </p:blipFill>
        <p:spPr>
          <a:xfrm>
            <a:off x="1448666" y="398463"/>
            <a:ext cx="2754818" cy="3690459"/>
          </a:xfrm>
          <a:prstGeom prst="rect">
            <a:avLst/>
          </a:prstGeom>
          <a:ln w="0">
            <a:noFill/>
          </a:ln>
        </p:spPr>
      </p:pic>
      <p:pic>
        <p:nvPicPr>
          <p:cNvPr id="11" name="Immagine 3"/>
          <p:cNvPicPr/>
          <p:nvPr/>
        </p:nvPicPr>
        <p:blipFill>
          <a:blip r:embed="rId4">
            <a:alphaModFix amt="44000"/>
          </a:blip>
          <a:stretch/>
        </p:blipFill>
        <p:spPr>
          <a:xfrm rot="18588074">
            <a:off x="4385238" y="3055621"/>
            <a:ext cx="2881773" cy="3128639"/>
          </a:xfrm>
          <a:prstGeom prst="rect">
            <a:avLst/>
          </a:prstGeom>
          <a:ln w="0">
            <a:noFill/>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CustomShape 3"/>
          <p:cNvSpPr/>
          <p:nvPr/>
        </p:nvSpPr>
        <p:spPr>
          <a:xfrm>
            <a:off x="495300" y="4598988"/>
            <a:ext cx="3246438" cy="8090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eaLnBrk="1" fontAlgn="auto" hangingPunct="1">
              <a:lnSpc>
                <a:spcPts val="2761"/>
              </a:lnSpc>
              <a:spcBef>
                <a:spcPts val="0"/>
              </a:spcBef>
              <a:spcAft>
                <a:spcPts val="0"/>
              </a:spcAft>
              <a:defRPr/>
            </a:pPr>
            <a:r>
              <a:rPr lang="sk-SK" sz="3200" b="1" dirty="0"/>
              <a:t>ROZDEĽTE SA DO SKUPÍN</a:t>
            </a:r>
          </a:p>
        </p:txBody>
      </p:sp>
      <p:grpSp>
        <p:nvGrpSpPr>
          <p:cNvPr id="49155" name="Group 4"/>
          <p:cNvGrpSpPr>
            <a:grpSpLocks/>
          </p:cNvGrpSpPr>
          <p:nvPr/>
        </p:nvGrpSpPr>
        <p:grpSpPr bwMode="auto">
          <a:xfrm>
            <a:off x="8829675" y="2128838"/>
            <a:ext cx="2300288" cy="2300287"/>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49184" name="Immagin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4840" y="2491920"/>
              <a:ext cx="109728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9185"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240" y="2450160"/>
              <a:ext cx="1257840" cy="18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pic>
        <p:nvPicPr>
          <p:cNvPr id="49156" name="Immagin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075" y="2103438"/>
            <a:ext cx="2355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nvGrpSpPr>
          <p:cNvPr id="49157" name="Group 6"/>
          <p:cNvGrpSpPr>
            <a:grpSpLocks/>
          </p:cNvGrpSpPr>
          <p:nvPr/>
        </p:nvGrpSpPr>
        <p:grpSpPr bwMode="auto">
          <a:xfrm>
            <a:off x="860425" y="2293938"/>
            <a:ext cx="2678113" cy="1970087"/>
            <a:chOff x="779760" y="2301840"/>
            <a:chExt cx="2676960" cy="1970280"/>
          </a:xfrm>
        </p:grpSpPr>
        <p:grpSp>
          <p:nvGrpSpPr>
            <p:cNvPr id="49161" name="Group 7"/>
            <p:cNvGrpSpPr>
              <a:grpSpLocks/>
            </p:cNvGrpSpPr>
            <p:nvPr/>
          </p:nvGrpSpPr>
          <p:grpSpPr bwMode="auto">
            <a:xfrm>
              <a:off x="1130760" y="2791800"/>
              <a:ext cx="539640" cy="539640"/>
              <a:chOff x="1130760" y="2791800"/>
              <a:chExt cx="539640" cy="539640"/>
            </a:xfrm>
          </p:grpSpPr>
          <p:sp>
            <p:nvSpPr>
              <p:cNvPr id="597" name="CustomShape 8"/>
              <p:cNvSpPr/>
              <p:nvPr/>
            </p:nvSpPr>
            <p:spPr>
              <a:xfrm>
                <a:off x="1130447" y="2792425"/>
                <a:ext cx="539518" cy="539803"/>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49182" name="Immagin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7240" y="2885400"/>
                <a:ext cx="378720" cy="32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2" name="Group 9"/>
            <p:cNvGrpSpPr>
              <a:grpSpLocks/>
            </p:cNvGrpSpPr>
            <p:nvPr/>
          </p:nvGrpSpPr>
          <p:grpSpPr bwMode="auto">
            <a:xfrm>
              <a:off x="2917080" y="3398400"/>
              <a:ext cx="539640" cy="539640"/>
              <a:chOff x="2917080" y="3398400"/>
              <a:chExt cx="539640" cy="539640"/>
            </a:xfrm>
          </p:grpSpPr>
          <p:sp>
            <p:nvSpPr>
              <p:cNvPr id="600" name="CustomShape 10"/>
              <p:cNvSpPr/>
              <p:nvPr/>
            </p:nvSpPr>
            <p:spPr>
              <a:xfrm>
                <a:off x="2917202" y="3398909"/>
                <a:ext cx="539518" cy="53980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49180" name="Immagin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42400">
                <a:off x="3013200" y="3458160"/>
                <a:ext cx="317160" cy="4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3" name="Group 11"/>
            <p:cNvGrpSpPr>
              <a:grpSpLocks/>
            </p:cNvGrpSpPr>
            <p:nvPr/>
          </p:nvGrpSpPr>
          <p:grpSpPr bwMode="auto">
            <a:xfrm>
              <a:off x="2262960" y="3407400"/>
              <a:ext cx="539640" cy="539640"/>
              <a:chOff x="2262960" y="3407400"/>
              <a:chExt cx="539640" cy="539640"/>
            </a:xfrm>
          </p:grpSpPr>
          <p:sp>
            <p:nvSpPr>
              <p:cNvPr id="603" name="CustomShape 12"/>
              <p:cNvSpPr/>
              <p:nvPr/>
            </p:nvSpPr>
            <p:spPr>
              <a:xfrm>
                <a:off x="2263434" y="3406848"/>
                <a:ext cx="539518" cy="53980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49178" name="Immagin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6280" y="3506760"/>
                <a:ext cx="322920"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4" name="Group 13"/>
            <p:cNvGrpSpPr>
              <a:grpSpLocks/>
            </p:cNvGrpSpPr>
            <p:nvPr/>
          </p:nvGrpSpPr>
          <p:grpSpPr bwMode="auto">
            <a:xfrm>
              <a:off x="779760" y="3398400"/>
              <a:ext cx="539640" cy="539640"/>
              <a:chOff x="779760" y="3398400"/>
              <a:chExt cx="539640" cy="539640"/>
            </a:xfrm>
          </p:grpSpPr>
          <p:sp>
            <p:nvSpPr>
              <p:cNvPr id="606" name="CustomShape 14"/>
              <p:cNvSpPr/>
              <p:nvPr/>
            </p:nvSpPr>
            <p:spPr>
              <a:xfrm>
                <a:off x="779760" y="3398909"/>
                <a:ext cx="539518" cy="539803"/>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49176" name="Immagin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200" y="3500640"/>
                <a:ext cx="415080" cy="3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5" name="Group 15"/>
            <p:cNvGrpSpPr>
              <a:grpSpLocks/>
            </p:cNvGrpSpPr>
            <p:nvPr/>
          </p:nvGrpSpPr>
          <p:grpSpPr bwMode="auto">
            <a:xfrm>
              <a:off x="1433880" y="3407400"/>
              <a:ext cx="539640" cy="539640"/>
              <a:chOff x="1433880" y="3407400"/>
              <a:chExt cx="539640" cy="539640"/>
            </a:xfrm>
          </p:grpSpPr>
          <p:sp>
            <p:nvSpPr>
              <p:cNvPr id="609" name="CustomShape 16"/>
              <p:cNvSpPr/>
              <p:nvPr/>
            </p:nvSpPr>
            <p:spPr>
              <a:xfrm>
                <a:off x="1433528" y="3406848"/>
                <a:ext cx="539518" cy="539803"/>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49174" name="Immagin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9440" y="3507120"/>
                <a:ext cx="332280" cy="3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6" name="Group 17"/>
            <p:cNvGrpSpPr>
              <a:grpSpLocks/>
            </p:cNvGrpSpPr>
            <p:nvPr/>
          </p:nvGrpSpPr>
          <p:grpSpPr bwMode="auto">
            <a:xfrm>
              <a:off x="2608200" y="2778120"/>
              <a:ext cx="539640" cy="539640"/>
              <a:chOff x="2608200" y="2778120"/>
              <a:chExt cx="539640" cy="539640"/>
            </a:xfrm>
          </p:grpSpPr>
          <p:sp>
            <p:nvSpPr>
              <p:cNvPr id="612" name="CustomShape 18"/>
              <p:cNvSpPr/>
              <p:nvPr/>
            </p:nvSpPr>
            <p:spPr>
              <a:xfrm>
                <a:off x="2607772" y="2778137"/>
                <a:ext cx="539518" cy="53980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49172" name="Immagin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4760" y="2887200"/>
                <a:ext cx="373680" cy="37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49167" name="Group 19"/>
            <p:cNvGrpSpPr>
              <a:grpSpLocks/>
            </p:cNvGrpSpPr>
            <p:nvPr/>
          </p:nvGrpSpPr>
          <p:grpSpPr bwMode="auto">
            <a:xfrm>
              <a:off x="1963800" y="2472480"/>
              <a:ext cx="539640" cy="539640"/>
              <a:chOff x="1963800" y="2472480"/>
              <a:chExt cx="539640" cy="539640"/>
            </a:xfrm>
          </p:grpSpPr>
          <p:sp>
            <p:nvSpPr>
              <p:cNvPr id="615" name="CustomShape 20"/>
              <p:cNvSpPr/>
              <p:nvPr/>
            </p:nvSpPr>
            <p:spPr>
              <a:xfrm>
                <a:off x="1963525" y="2471719"/>
                <a:ext cx="539518" cy="53980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49170" name="Immagin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7400" y="2570400"/>
                <a:ext cx="370800" cy="3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sp>
          <p:nvSpPr>
            <p:cNvPr id="617" name="CustomShape 21"/>
            <p:cNvSpPr/>
            <p:nvPr/>
          </p:nvSpPr>
          <p:spPr>
            <a:xfrm rot="20409600">
              <a:off x="1950831" y="2247860"/>
              <a:ext cx="46018" cy="2078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9158" name="TextShape 1"/>
          <p:cNvSpPr txBox="1">
            <a:spLocks noChangeArrowheads="1"/>
          </p:cNvSpPr>
          <p:nvPr/>
        </p:nvSpPr>
        <p:spPr bwMode="auto">
          <a:xfrm>
            <a:off x="0" y="-2540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fontAlgn="base">
              <a:spcBef>
                <a:spcPct val="0"/>
              </a:spcBef>
              <a:spcAft>
                <a:spcPct val="0"/>
              </a:spcAft>
              <a:defRPr>
                <a:solidFill>
                  <a:schemeClr val="tx1"/>
                </a:solidFill>
                <a:latin typeface="Arial" panose="020B0604020202020204" pitchFamily="34" charset="0"/>
                <a:ea typeface="DejaVu Sans"/>
                <a:cs typeface="DejaVu Sans"/>
              </a:defRPr>
            </a:lvl6pPr>
            <a:lvl7pPr marL="2971800" indent="-228600" fontAlgn="base">
              <a:spcBef>
                <a:spcPct val="0"/>
              </a:spcBef>
              <a:spcAft>
                <a:spcPct val="0"/>
              </a:spcAft>
              <a:defRPr>
                <a:solidFill>
                  <a:schemeClr val="tx1"/>
                </a:solidFill>
                <a:latin typeface="Arial" panose="020B0604020202020204" pitchFamily="34" charset="0"/>
                <a:ea typeface="DejaVu Sans"/>
                <a:cs typeface="DejaVu Sans"/>
              </a:defRPr>
            </a:lvl7pPr>
            <a:lvl8pPr marL="3429000" indent="-228600" fontAlgn="base">
              <a:spcBef>
                <a:spcPct val="0"/>
              </a:spcBef>
              <a:spcAft>
                <a:spcPct val="0"/>
              </a:spcAft>
              <a:defRPr>
                <a:solidFill>
                  <a:schemeClr val="tx1"/>
                </a:solidFill>
                <a:latin typeface="Arial" panose="020B0604020202020204" pitchFamily="34" charset="0"/>
                <a:ea typeface="DejaVu Sans"/>
                <a:cs typeface="DejaVu Sans"/>
              </a:defRPr>
            </a:lvl8pPr>
            <a:lvl9pPr marL="3886200" indent="-228600" fontAlgn="base">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lnSpc>
                <a:spcPct val="90000"/>
              </a:lnSpc>
            </a:pPr>
            <a:r>
              <a:rPr lang="sk-SK" altLang="sk-SK" b="1">
                <a:solidFill>
                  <a:srgbClr val="FFFFFF"/>
                </a:solidFill>
              </a:rPr>
              <a:t>PRÁCA V SKUPINKÁCH </a:t>
            </a:r>
          </a:p>
        </p:txBody>
      </p:sp>
      <p:sp>
        <p:nvSpPr>
          <p:cNvPr id="37" name="CustomShape 24"/>
          <p:cNvSpPr/>
          <p:nvPr/>
        </p:nvSpPr>
        <p:spPr>
          <a:xfrm>
            <a:off x="8189912" y="4598988"/>
            <a:ext cx="3579813"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eaLnBrk="1" fontAlgn="auto" hangingPunct="1">
              <a:lnSpc>
                <a:spcPts val="2761"/>
              </a:lnSpc>
              <a:spcBef>
                <a:spcPts val="0"/>
              </a:spcBef>
              <a:spcAft>
                <a:spcPts val="0"/>
              </a:spcAft>
              <a:defRPr/>
            </a:pPr>
            <a:r>
              <a:rPr lang="sk-SK" sz="3200" b="1" dirty="0"/>
              <a:t>SPOZNÁTE FALOŠNÉ</a:t>
            </a:r>
          </a:p>
          <a:p>
            <a:pPr algn="ctr" eaLnBrk="1" fontAlgn="auto" hangingPunct="1">
              <a:lnSpc>
                <a:spcPts val="2761"/>
              </a:lnSpc>
              <a:spcBef>
                <a:spcPts val="0"/>
              </a:spcBef>
              <a:spcAft>
                <a:spcPts val="0"/>
              </a:spcAft>
              <a:defRPr/>
            </a:pPr>
            <a:r>
              <a:rPr lang="sk-SK" sz="3200" b="1" dirty="0"/>
              <a:t>SPRÁVY?</a:t>
            </a:r>
          </a:p>
        </p:txBody>
      </p:sp>
      <p:sp>
        <p:nvSpPr>
          <p:cNvPr id="38" name="CustomShape 23"/>
          <p:cNvSpPr/>
          <p:nvPr/>
        </p:nvSpPr>
        <p:spPr>
          <a:xfrm>
            <a:off x="4454525" y="4598988"/>
            <a:ext cx="3282950" cy="8090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eaLnBrk="1" fontAlgn="auto" hangingPunct="1">
              <a:lnSpc>
                <a:spcPts val="2761"/>
              </a:lnSpc>
              <a:spcBef>
                <a:spcPts val="0"/>
              </a:spcBef>
              <a:spcAft>
                <a:spcPts val="0"/>
              </a:spcAft>
              <a:defRPr/>
            </a:pPr>
            <a:r>
              <a:rPr lang="sk-SK" sz="3200" b="1" dirty="0"/>
              <a:t>PREČÍTAJTE SI ČLÁNKY</a:t>
            </a:r>
          </a:p>
        </p:txBody>
      </p:sp>
    </p:spTree>
    <p:extLst>
      <p:ext uri="{BB962C8B-B14F-4D97-AF65-F5344CB8AC3E}">
        <p14:creationId xmlns:p14="http://schemas.microsoft.com/office/powerpoint/2010/main" val="295330238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AKO REAGOVAŤ NA DEZINFORMÁCIE</a:t>
            </a:r>
          </a:p>
        </p:txBody>
      </p:sp>
      <p:sp>
        <p:nvSpPr>
          <p:cNvPr id="579" name="CustomShape 3"/>
          <p:cNvSpPr/>
          <p:nvPr/>
        </p:nvSpPr>
        <p:spPr>
          <a:xfrm>
            <a:off x="7822580" y="1306861"/>
            <a:ext cx="4077916" cy="809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eaLnBrk="1" fontAlgn="auto" hangingPunct="1">
              <a:lnSpc>
                <a:spcPts val="2761"/>
              </a:lnSpc>
              <a:spcBef>
                <a:spcPts val="0"/>
              </a:spcBef>
              <a:spcAft>
                <a:spcPts val="0"/>
              </a:spcAft>
              <a:defRPr/>
            </a:pPr>
            <a:r>
              <a:rPr lang="sk-SK" sz="3200" b="1" dirty="0">
                <a:solidFill>
                  <a:srgbClr val="FFFFFF"/>
                </a:solidFill>
              </a:rPr>
              <a:t>NEZAHANBUJ –</a:t>
            </a:r>
          </a:p>
          <a:p>
            <a:pPr eaLnBrk="1" fontAlgn="auto" hangingPunct="1">
              <a:lnSpc>
                <a:spcPts val="2761"/>
              </a:lnSpc>
              <a:spcBef>
                <a:spcPts val="0"/>
              </a:spcBef>
              <a:spcAft>
                <a:spcPts val="0"/>
              </a:spcAft>
              <a:defRPr/>
            </a:pPr>
            <a:r>
              <a:rPr lang="sk-SK" sz="3200" b="1" dirty="0" smtClean="0">
                <a:solidFill>
                  <a:srgbClr val="FFFFFF"/>
                </a:solidFill>
              </a:rPr>
              <a:t>MAJ POCHOPENIE</a:t>
            </a:r>
            <a:endParaRPr lang="sk-SK" sz="3200" b="1" dirty="0">
              <a:solidFill>
                <a:srgbClr val="FFFFFF"/>
              </a:solidFill>
            </a:endParaRPr>
          </a:p>
        </p:txBody>
      </p:sp>
      <p:pic>
        <p:nvPicPr>
          <p:cNvPr id="47108"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1255713"/>
            <a:ext cx="37909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81" name="CustomShape 4"/>
          <p:cNvSpPr/>
          <p:nvPr/>
        </p:nvSpPr>
        <p:spPr>
          <a:xfrm>
            <a:off x="7822580" y="2059450"/>
            <a:ext cx="3770313"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lnSpc>
                <a:spcPts val="1760"/>
              </a:lnSpc>
              <a:spcBef>
                <a:spcPts val="0"/>
              </a:spcBef>
              <a:spcAft>
                <a:spcPts val="0"/>
              </a:spcAft>
              <a:defRPr/>
            </a:pPr>
            <a:r>
              <a:rPr lang="sk-SK" dirty="0">
                <a:solidFill>
                  <a:srgbClr val="FFFFFF"/>
                </a:solidFill>
              </a:rPr>
              <a:t>Hovoriť tónom </a:t>
            </a:r>
            <a:r>
              <a:rPr lang="sk-SK" dirty="0" smtClean="0">
                <a:solidFill>
                  <a:srgbClr val="FFFFFF"/>
                </a:solidFill>
              </a:rPr>
              <a:t>„</a:t>
            </a:r>
            <a:r>
              <a:rPr lang="sk-SK" b="1" dirty="0" smtClean="0">
                <a:solidFill>
                  <a:srgbClr val="FFFFFF"/>
                </a:solidFill>
              </a:rPr>
              <a:t>ty </a:t>
            </a:r>
            <a:r>
              <a:rPr lang="sk-SK" b="1" dirty="0">
                <a:solidFill>
                  <a:srgbClr val="FFFFFF"/>
                </a:solidFill>
              </a:rPr>
              <a:t>sa mýliš a ja mám </a:t>
            </a:r>
            <a:r>
              <a:rPr lang="sk-SK" b="1" dirty="0" smtClean="0">
                <a:solidFill>
                  <a:srgbClr val="FFFFFF"/>
                </a:solidFill>
              </a:rPr>
              <a:t>pravdu</a:t>
            </a:r>
            <a:r>
              <a:rPr lang="sk-SK" dirty="0" smtClean="0">
                <a:solidFill>
                  <a:srgbClr val="FFFFFF"/>
                </a:solidFill>
              </a:rPr>
              <a:t>“ nepomôže</a:t>
            </a:r>
            <a:endParaRPr lang="sk-SK" dirty="0">
              <a:solidFill>
                <a:srgbClr val="FFFFFF"/>
              </a:solidFill>
            </a:endParaRPr>
          </a:p>
        </p:txBody>
      </p:sp>
      <p:sp>
        <p:nvSpPr>
          <p:cNvPr id="582" name="CustomShape 5"/>
          <p:cNvSpPr/>
          <p:nvPr/>
        </p:nvSpPr>
        <p:spPr>
          <a:xfrm>
            <a:off x="2127678" y="3867194"/>
            <a:ext cx="8044617" cy="56305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400" b="1" dirty="0">
                <a:solidFill>
                  <a:srgbClr val="FFFFFF"/>
                </a:solidFill>
              </a:rPr>
              <a:t>Ako hovoriť o dezinformáciách s priateľmi a rodinou</a:t>
            </a:r>
          </a:p>
        </p:txBody>
      </p:sp>
      <p:sp>
        <p:nvSpPr>
          <p:cNvPr id="583" name="CustomShape 6"/>
          <p:cNvSpPr/>
          <p:nvPr/>
        </p:nvSpPr>
        <p:spPr>
          <a:xfrm>
            <a:off x="2676371" y="5176838"/>
            <a:ext cx="7495924" cy="4536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eaLnBrk="1" fontAlgn="auto" hangingPunct="1">
              <a:lnSpc>
                <a:spcPts val="2761"/>
              </a:lnSpc>
              <a:spcBef>
                <a:spcPts val="0"/>
              </a:spcBef>
              <a:spcAft>
                <a:spcPts val="0"/>
              </a:spcAft>
              <a:defRPr/>
            </a:pPr>
            <a:r>
              <a:rPr lang="sk-SK" sz="3200" b="1" dirty="0">
                <a:solidFill>
                  <a:srgbClr val="FFFFFF"/>
                </a:solidFill>
              </a:rPr>
              <a:t>NEČAKAJ OKAMŽITÚ ZMENU</a:t>
            </a:r>
          </a:p>
        </p:txBody>
      </p:sp>
      <p:sp>
        <p:nvSpPr>
          <p:cNvPr id="584" name="CustomShape 7"/>
          <p:cNvSpPr/>
          <p:nvPr/>
        </p:nvSpPr>
        <p:spPr>
          <a:xfrm>
            <a:off x="3413125" y="5603875"/>
            <a:ext cx="5640388"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eaLnBrk="1" fontAlgn="auto" hangingPunct="1">
              <a:lnSpc>
                <a:spcPts val="1760"/>
              </a:lnSpc>
              <a:spcBef>
                <a:spcPts val="0"/>
              </a:spcBef>
              <a:spcAft>
                <a:spcPts val="0"/>
              </a:spcAft>
              <a:defRPr/>
            </a:pPr>
            <a:r>
              <a:rPr lang="sk-SK" b="1" dirty="0">
                <a:solidFill>
                  <a:srgbClr val="FFFFFF"/>
                </a:solidFill>
              </a:rPr>
              <a:t>Ak chceme dosiahnuť to, aby ľudia prestali šíriť dezinformácie, musíme byť </a:t>
            </a:r>
            <a:r>
              <a:rPr lang="sk-SK" b="1" dirty="0">
                <a:solidFill>
                  <a:schemeClr val="accent1">
                    <a:lumMod val="60000"/>
                    <a:lumOff val="40000"/>
                  </a:schemeClr>
                </a:solidFill>
              </a:rPr>
              <a:t>slušní a trpezliví.</a:t>
            </a:r>
          </a:p>
        </p:txBody>
      </p:sp>
      <p:sp>
        <p:nvSpPr>
          <p:cNvPr id="585" name="CustomShape 8"/>
          <p:cNvSpPr/>
          <p:nvPr/>
        </p:nvSpPr>
        <p:spPr>
          <a:xfrm>
            <a:off x="214078" y="1133924"/>
            <a:ext cx="4581395"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eaLnBrk="1" fontAlgn="auto" hangingPunct="1">
              <a:lnSpc>
                <a:spcPts val="2761"/>
              </a:lnSpc>
              <a:spcBef>
                <a:spcPts val="0"/>
              </a:spcBef>
              <a:spcAft>
                <a:spcPts val="0"/>
              </a:spcAft>
              <a:defRPr/>
            </a:pPr>
            <a:r>
              <a:rPr lang="sk-SK" sz="3200" b="1" dirty="0">
                <a:solidFill>
                  <a:srgbClr val="FFFFFF"/>
                </a:solidFill>
              </a:rPr>
              <a:t>PREVEZMI </a:t>
            </a:r>
            <a:r>
              <a:rPr lang="sk-SK" sz="3200" b="1" dirty="0" smtClean="0">
                <a:solidFill>
                  <a:srgbClr val="FFFFFF"/>
                </a:solidFill>
              </a:rPr>
              <a:t>INICIATÍVU</a:t>
            </a:r>
          </a:p>
        </p:txBody>
      </p:sp>
      <p:sp>
        <p:nvSpPr>
          <p:cNvPr id="12" name="CustomShape 4"/>
          <p:cNvSpPr/>
          <p:nvPr/>
        </p:nvSpPr>
        <p:spPr>
          <a:xfrm>
            <a:off x="1025160" y="1525151"/>
            <a:ext cx="3770313" cy="3217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eaLnBrk="1" fontAlgn="auto" hangingPunct="1">
              <a:lnSpc>
                <a:spcPts val="1760"/>
              </a:lnSpc>
              <a:spcBef>
                <a:spcPts val="0"/>
              </a:spcBef>
              <a:spcAft>
                <a:spcPts val="0"/>
              </a:spcAft>
              <a:defRPr/>
            </a:pPr>
            <a:r>
              <a:rPr lang="sk-SK" dirty="0" smtClean="0">
                <a:solidFill>
                  <a:srgbClr val="FFFFFF"/>
                </a:solidFill>
              </a:rPr>
              <a:t>Rozprávaj sa so známymi</a:t>
            </a:r>
            <a:endParaRPr lang="sk-SK" dirty="0">
              <a:solidFill>
                <a:srgbClr val="FFFFFF"/>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dirty="0">
                <a:solidFill>
                  <a:srgbClr val="FFFFFF"/>
                </a:solidFill>
              </a:rPr>
              <a:t>ZHRNUTIE –</a:t>
            </a:r>
            <a:r>
              <a:rPr lang="sk-SK" altLang="sk-SK" sz="1800" b="1" dirty="0">
                <a:solidFill>
                  <a:srgbClr val="FFFFFF"/>
                </a:solidFill>
              </a:rPr>
              <a:t> ČO SME SA NAUČILI?</a:t>
            </a:r>
          </a:p>
        </p:txBody>
      </p:sp>
      <p:sp>
        <p:nvSpPr>
          <p:cNvPr id="623" name="CustomShape 3"/>
          <p:cNvSpPr/>
          <p:nvPr/>
        </p:nvSpPr>
        <p:spPr>
          <a:xfrm>
            <a:off x="3225800" y="1627188"/>
            <a:ext cx="2890838" cy="13096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8000" b="1" dirty="0">
                <a:solidFill>
                  <a:srgbClr val="FF5D00"/>
                </a:solidFill>
              </a:rPr>
              <a:t>Čo</a:t>
            </a:r>
          </a:p>
        </p:txBody>
      </p:sp>
      <p:sp>
        <p:nvSpPr>
          <p:cNvPr id="624" name="CustomShape 4"/>
          <p:cNvSpPr/>
          <p:nvPr/>
        </p:nvSpPr>
        <p:spPr>
          <a:xfrm>
            <a:off x="3225800" y="2541588"/>
            <a:ext cx="2540000" cy="13096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8000" b="1" dirty="0">
                <a:solidFill>
                  <a:srgbClr val="164193"/>
                </a:solidFill>
              </a:rPr>
              <a:t>Ako</a:t>
            </a:r>
          </a:p>
        </p:txBody>
      </p:sp>
      <p:sp>
        <p:nvSpPr>
          <p:cNvPr id="626" name="CustomShape 6"/>
          <p:cNvSpPr/>
          <p:nvPr/>
        </p:nvSpPr>
        <p:spPr>
          <a:xfrm>
            <a:off x="6096000" y="2093913"/>
            <a:ext cx="3790950" cy="40163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500" b="1" dirty="0">
                <a:solidFill>
                  <a:srgbClr val="FFFFFF"/>
                </a:solidFill>
              </a:rPr>
              <a:t>sú falošné informácie? </a:t>
            </a:r>
          </a:p>
        </p:txBody>
      </p:sp>
      <p:sp>
        <p:nvSpPr>
          <p:cNvPr id="627" name="CustomShape 7"/>
          <p:cNvSpPr/>
          <p:nvPr/>
        </p:nvSpPr>
        <p:spPr>
          <a:xfrm>
            <a:off x="6096000" y="3063875"/>
            <a:ext cx="4655114" cy="392113"/>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500" b="1" dirty="0">
                <a:solidFill>
                  <a:srgbClr val="FFFFFF"/>
                </a:solidFill>
              </a:rPr>
              <a:t>sa šíria falošné informácie?</a:t>
            </a:r>
          </a:p>
        </p:txBody>
      </p:sp>
      <p:sp>
        <p:nvSpPr>
          <p:cNvPr id="629" name="CustomShape 9"/>
          <p:cNvSpPr/>
          <p:nvPr/>
        </p:nvSpPr>
        <p:spPr>
          <a:xfrm>
            <a:off x="3162300" y="3455988"/>
            <a:ext cx="2667000" cy="13096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8000" b="1" dirty="0">
                <a:solidFill>
                  <a:srgbClr val="F49900"/>
                </a:solidFill>
              </a:rPr>
              <a:t>Tipy</a:t>
            </a:r>
          </a:p>
        </p:txBody>
      </p:sp>
      <p:sp>
        <p:nvSpPr>
          <p:cNvPr id="630" name="CustomShape 10"/>
          <p:cNvSpPr/>
          <p:nvPr/>
        </p:nvSpPr>
        <p:spPr>
          <a:xfrm>
            <a:off x="6096000" y="3987799"/>
            <a:ext cx="3242872" cy="47926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lstStyle/>
          <a:p>
            <a:pPr eaLnBrk="1" fontAlgn="auto" hangingPunct="1">
              <a:spcBef>
                <a:spcPts val="0"/>
              </a:spcBef>
              <a:spcAft>
                <a:spcPts val="0"/>
              </a:spcAft>
              <a:defRPr/>
            </a:pPr>
            <a:r>
              <a:rPr lang="sk-SK" sz="2500" b="1" dirty="0">
                <a:solidFill>
                  <a:srgbClr val="FFFFFF"/>
                </a:solidFill>
              </a:rPr>
              <a:t>ako na </a:t>
            </a:r>
            <a:r>
              <a:rPr lang="sk-SK" sz="2500" b="1" dirty="0" err="1">
                <a:solidFill>
                  <a:srgbClr val="FFFFFF"/>
                </a:solidFill>
              </a:rPr>
              <a:t>ne</a:t>
            </a:r>
            <a:r>
              <a:rPr lang="sk-SK" sz="2500" b="1" dirty="0">
                <a:solidFill>
                  <a:srgbClr val="FFFFFF"/>
                </a:solidFill>
              </a:rPr>
              <a:t> </a:t>
            </a:r>
            <a:r>
              <a:rPr lang="sk-SK" sz="2500" b="1" dirty="0" err="1">
                <a:solidFill>
                  <a:srgbClr val="FFFFFF"/>
                </a:solidFill>
              </a:rPr>
              <a:t>regovať</a:t>
            </a:r>
            <a:endParaRPr lang="sk-SK" sz="2500" b="1" dirty="0">
              <a:solidFill>
                <a:srgbClr val="FFFFFF"/>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0" y="19537"/>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dirty="0" smtClean="0">
                <a:solidFill>
                  <a:srgbClr val="FFFFFF"/>
                </a:solidFill>
              </a:rPr>
              <a:t>O ČOM SA BUDEME ROZPRÁVAŤ ?</a:t>
            </a:r>
            <a:endParaRPr lang="sk-SK" altLang="sk-SK" sz="1800" b="1" dirty="0">
              <a:solidFill>
                <a:srgbClr val="FFFFFF"/>
              </a:solidFill>
            </a:endParaRPr>
          </a:p>
        </p:txBody>
      </p:sp>
      <p:sp>
        <p:nvSpPr>
          <p:cNvPr id="623" name="CustomShape 3"/>
          <p:cNvSpPr/>
          <p:nvPr/>
        </p:nvSpPr>
        <p:spPr>
          <a:xfrm>
            <a:off x="1939925" y="1214803"/>
            <a:ext cx="2890838"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9600" b="1" dirty="0">
                <a:solidFill>
                  <a:srgbClr val="FF5D00"/>
                </a:solidFill>
              </a:rPr>
              <a:t>Čo</a:t>
            </a:r>
          </a:p>
        </p:txBody>
      </p:sp>
      <p:sp>
        <p:nvSpPr>
          <p:cNvPr id="624" name="CustomShape 4"/>
          <p:cNvSpPr/>
          <p:nvPr/>
        </p:nvSpPr>
        <p:spPr>
          <a:xfrm>
            <a:off x="1939925" y="2410069"/>
            <a:ext cx="254000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9600" b="1" dirty="0">
                <a:solidFill>
                  <a:srgbClr val="164193"/>
                </a:solidFill>
              </a:rPr>
              <a:t>Ako</a:t>
            </a:r>
          </a:p>
        </p:txBody>
      </p:sp>
      <p:sp>
        <p:nvSpPr>
          <p:cNvPr id="626" name="CustomShape 6"/>
          <p:cNvSpPr/>
          <p:nvPr/>
        </p:nvSpPr>
        <p:spPr>
          <a:xfrm>
            <a:off x="4894263" y="1614732"/>
            <a:ext cx="4992687" cy="79533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3200" b="1" dirty="0">
                <a:solidFill>
                  <a:srgbClr val="FFFFFF"/>
                </a:solidFill>
              </a:rPr>
              <a:t>sú falošné informácie? </a:t>
            </a:r>
          </a:p>
        </p:txBody>
      </p:sp>
      <p:sp>
        <p:nvSpPr>
          <p:cNvPr id="627" name="CustomShape 7"/>
          <p:cNvSpPr/>
          <p:nvPr/>
        </p:nvSpPr>
        <p:spPr>
          <a:xfrm>
            <a:off x="4894263" y="2899924"/>
            <a:ext cx="6130792" cy="776477"/>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3200" b="1" dirty="0">
                <a:solidFill>
                  <a:srgbClr val="FFFFFF"/>
                </a:solidFill>
              </a:rPr>
              <a:t>sa šíria falošné informácie?</a:t>
            </a:r>
          </a:p>
        </p:txBody>
      </p:sp>
      <p:sp>
        <p:nvSpPr>
          <p:cNvPr id="629" name="CustomShape 9"/>
          <p:cNvSpPr/>
          <p:nvPr/>
        </p:nvSpPr>
        <p:spPr>
          <a:xfrm>
            <a:off x="1876425" y="3605335"/>
            <a:ext cx="266700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eaLnBrk="1" fontAlgn="auto" hangingPunct="1">
              <a:spcBef>
                <a:spcPts val="0"/>
              </a:spcBef>
              <a:spcAft>
                <a:spcPts val="0"/>
              </a:spcAft>
              <a:defRPr/>
            </a:pPr>
            <a:r>
              <a:rPr lang="sk-SK" sz="9600" b="1" dirty="0">
                <a:solidFill>
                  <a:srgbClr val="F49900"/>
                </a:solidFill>
              </a:rPr>
              <a:t>Tipy</a:t>
            </a:r>
          </a:p>
        </p:txBody>
      </p:sp>
      <p:sp>
        <p:nvSpPr>
          <p:cNvPr id="630" name="CustomShape 10"/>
          <p:cNvSpPr/>
          <p:nvPr/>
        </p:nvSpPr>
        <p:spPr>
          <a:xfrm>
            <a:off x="4894263" y="4166256"/>
            <a:ext cx="4349750" cy="79533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lstStyle/>
          <a:p>
            <a:pPr eaLnBrk="1" fontAlgn="auto" hangingPunct="1">
              <a:spcBef>
                <a:spcPts val="0"/>
              </a:spcBef>
              <a:spcAft>
                <a:spcPts val="0"/>
              </a:spcAft>
              <a:defRPr/>
            </a:pPr>
            <a:r>
              <a:rPr lang="sk-SK" sz="3200" b="1" dirty="0">
                <a:solidFill>
                  <a:srgbClr val="FFFFFF"/>
                </a:solidFill>
              </a:rPr>
              <a:t>ako na </a:t>
            </a:r>
            <a:r>
              <a:rPr lang="sk-SK" sz="3200" b="1" dirty="0" err="1">
                <a:solidFill>
                  <a:srgbClr val="FFFFFF"/>
                </a:solidFill>
              </a:rPr>
              <a:t>ne</a:t>
            </a:r>
            <a:r>
              <a:rPr lang="sk-SK" sz="3200" b="1" dirty="0">
                <a:solidFill>
                  <a:srgbClr val="FFFFFF"/>
                </a:solidFill>
              </a:rPr>
              <a:t> </a:t>
            </a:r>
            <a:r>
              <a:rPr lang="sk-SK" sz="3200" b="1" dirty="0" smtClean="0">
                <a:solidFill>
                  <a:srgbClr val="FFFFFF"/>
                </a:solidFill>
              </a:rPr>
              <a:t>reagovať</a:t>
            </a:r>
            <a:endParaRPr lang="sk-SK" sz="3200" b="1" dirty="0">
              <a:solidFill>
                <a:srgbClr val="FFFFFF"/>
              </a:solidFill>
            </a:endParaRPr>
          </a:p>
        </p:txBody>
      </p:sp>
    </p:spTree>
    <p:extLst>
      <p:ext uri="{BB962C8B-B14F-4D97-AF65-F5344CB8AC3E}">
        <p14:creationId xmlns:p14="http://schemas.microsoft.com/office/powerpoint/2010/main" val="31459768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endParaRPr lang="sk-SK" altLang="sk-SK" sz="1800" b="1" dirty="0">
              <a:solidFill>
                <a:srgbClr val="FFFFFF"/>
              </a:solidFill>
            </a:endParaRPr>
          </a:p>
        </p:txBody>
      </p:sp>
      <p:sp>
        <p:nvSpPr>
          <p:cNvPr id="8" name="Title 2"/>
          <p:cNvSpPr txBox="1">
            <a:spLocks/>
          </p:cNvSpPr>
          <p:nvPr/>
        </p:nvSpPr>
        <p:spPr>
          <a:xfrm>
            <a:off x="2846056" y="837351"/>
            <a:ext cx="6969457" cy="78235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a:lstStyle>
          <a:p>
            <a:r>
              <a:rPr lang="sk-SK" b="1" dirty="0" smtClean="0"/>
              <a:t>OSTAŇTE INFORMOVANÍ</a:t>
            </a:r>
            <a:endParaRPr lang="sk-SK"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65228" y="2086578"/>
            <a:ext cx="1284090" cy="1407858"/>
          </a:xfrm>
          <a:prstGeom prst="rect">
            <a:avLst/>
          </a:prstGeom>
        </p:spPr>
      </p:pic>
      <p:sp>
        <p:nvSpPr>
          <p:cNvPr id="10" name="Rectangle 9"/>
          <p:cNvSpPr/>
          <p:nvPr/>
        </p:nvSpPr>
        <p:spPr>
          <a:xfrm>
            <a:off x="7251324" y="2502693"/>
            <a:ext cx="3226131" cy="523220"/>
          </a:xfrm>
          <a:prstGeom prst="rect">
            <a:avLst/>
          </a:prstGeom>
        </p:spPr>
        <p:txBody>
          <a:bodyPr wrap="square">
            <a:spAutoFit/>
          </a:bodyPr>
          <a:lstStyle/>
          <a:p>
            <a:r>
              <a:rPr lang="sk-SK" sz="2800" b="1" dirty="0" smtClean="0">
                <a:hlinkClick r:id="rId5"/>
              </a:rPr>
              <a:t>www.EUROPA.sk</a:t>
            </a:r>
            <a:endParaRPr lang="sk-SK" sz="2800" b="1" dirty="0">
              <a:hlinkClick r:id="rId6"/>
            </a:endParaRPr>
          </a:p>
        </p:txBody>
      </p:sp>
      <p:sp>
        <p:nvSpPr>
          <p:cNvPr id="11" name="Rectangle 10"/>
          <p:cNvSpPr/>
          <p:nvPr/>
        </p:nvSpPr>
        <p:spPr>
          <a:xfrm>
            <a:off x="2317419" y="2388982"/>
            <a:ext cx="6096000" cy="646331"/>
          </a:xfrm>
          <a:prstGeom prst="rect">
            <a:avLst/>
          </a:prstGeom>
        </p:spPr>
        <p:txBody>
          <a:bodyPr>
            <a:spAutoFit/>
          </a:bodyPr>
          <a:lstStyle/>
          <a:p>
            <a:r>
              <a:rPr lang="sk-SK" sz="3600" b="1" dirty="0" smtClean="0">
                <a:hlinkClick r:id="rId7"/>
              </a:rPr>
              <a:t>ZEKvSR</a:t>
            </a:r>
            <a:endParaRPr lang="sk-SK" sz="3600" b="1" dirty="0">
              <a:hlinkClick r:id="rId8"/>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3015" y="2058596"/>
            <a:ext cx="1283433" cy="141023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8066" y="3468827"/>
            <a:ext cx="1416469" cy="1556407"/>
          </a:xfrm>
          <a:prstGeom prst="rect">
            <a:avLst/>
          </a:prstGeom>
        </p:spPr>
      </p:pic>
      <p:sp>
        <p:nvSpPr>
          <p:cNvPr id="14" name="Rectangle 13"/>
          <p:cNvSpPr/>
          <p:nvPr/>
        </p:nvSpPr>
        <p:spPr>
          <a:xfrm>
            <a:off x="2317419" y="3923864"/>
            <a:ext cx="3798073" cy="646331"/>
          </a:xfrm>
          <a:prstGeom prst="rect">
            <a:avLst/>
          </a:prstGeom>
        </p:spPr>
        <p:txBody>
          <a:bodyPr wrap="square">
            <a:spAutoFit/>
          </a:bodyPr>
          <a:lstStyle/>
          <a:p>
            <a:r>
              <a:rPr lang="sk-SK" sz="3600" b="1" dirty="0" smtClean="0">
                <a:hlinkClick r:id="rId11"/>
              </a:rPr>
              <a:t>@europa.sk</a:t>
            </a:r>
            <a:endParaRPr lang="sk-SK" sz="3600" b="1"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65228" y="3591551"/>
            <a:ext cx="1284090" cy="1407858"/>
          </a:xfrm>
          <a:prstGeom prst="rect">
            <a:avLst/>
          </a:prstGeom>
        </p:spPr>
      </p:pic>
      <p:sp>
        <p:nvSpPr>
          <p:cNvPr id="16" name="Rectangle 15"/>
          <p:cNvSpPr/>
          <p:nvPr/>
        </p:nvSpPr>
        <p:spPr>
          <a:xfrm>
            <a:off x="7251324" y="4007666"/>
            <a:ext cx="3821489" cy="523220"/>
          </a:xfrm>
          <a:prstGeom prst="rect">
            <a:avLst/>
          </a:prstGeom>
        </p:spPr>
        <p:txBody>
          <a:bodyPr wrap="square">
            <a:spAutoFit/>
          </a:bodyPr>
          <a:lstStyle/>
          <a:p>
            <a:r>
              <a:rPr lang="sk-SK" sz="2800" b="1" dirty="0" smtClean="0">
                <a:hlinkClick r:id="rId12"/>
              </a:rPr>
              <a:t>www.EUROMYTY.sk</a:t>
            </a:r>
            <a:endParaRPr lang="sk-SK" sz="2800" b="1" dirty="0">
              <a:hlinkClick r:id="rId6"/>
            </a:endParaRPr>
          </a:p>
        </p:txBody>
      </p:sp>
    </p:spTree>
    <p:extLst>
      <p:ext uri="{BB962C8B-B14F-4D97-AF65-F5344CB8AC3E}">
        <p14:creationId xmlns:p14="http://schemas.microsoft.com/office/powerpoint/2010/main" val="25210884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TIPY, AKO SA DOZVEDIEŤ VIAC – </a:t>
            </a:r>
            <a:r>
              <a:rPr lang="sk-SK" altLang="sk-SK" sz="1800" b="1">
                <a:solidFill>
                  <a:srgbClr val="FFFFFF"/>
                </a:solidFill>
              </a:rPr>
              <a:t>ORGANIZÁCIE OVERUJÚCE FAKTY</a:t>
            </a:r>
          </a:p>
        </p:txBody>
      </p:sp>
      <p:sp>
        <p:nvSpPr>
          <p:cNvPr id="638" name="CustomShape 2"/>
          <p:cNvSpPr/>
          <p:nvPr/>
        </p:nvSpPr>
        <p:spPr>
          <a:xfrm>
            <a:off x="2513013" y="1849438"/>
            <a:ext cx="9623425" cy="316865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eaLnBrk="1" fontAlgn="auto" hangingPunct="1">
              <a:spcBef>
                <a:spcPts val="0"/>
              </a:spcBef>
              <a:spcAft>
                <a:spcPts val="0"/>
              </a:spcAft>
              <a:buClr>
                <a:srgbClr val="B0BEFE"/>
              </a:buClr>
              <a:buFont typeface="Arial"/>
              <a:buChar char="•"/>
              <a:defRPr/>
            </a:pPr>
            <a:r>
              <a:rPr lang="sk-SK" sz="2000" b="1" dirty="0">
                <a:solidFill>
                  <a:srgbClr val="808080"/>
                </a:solidFill>
                <a:hlinkClick r:id="rId4"/>
              </a:rPr>
              <a:t>Euromýty</a:t>
            </a:r>
            <a:r>
              <a:rPr lang="sk-SK" sz="2000" b="1" u="sng" dirty="0">
                <a:solidFill>
                  <a:srgbClr val="964277"/>
                </a:solidFill>
              </a:rPr>
              <a:t>: </a:t>
            </a:r>
            <a:r>
              <a:rPr lang="sk-SK" sz="2000" dirty="0">
                <a:solidFill>
                  <a:srgbClr val="808080"/>
                </a:solidFill>
              </a:rPr>
              <a:t>Oficiálna stránka Zastúpenia Európskej komisie na overovanie faktov</a:t>
            </a:r>
          </a:p>
          <a:p>
            <a:pPr marL="360" eaLnBrk="1" fontAlgn="auto" hangingPunct="1">
              <a:spcBef>
                <a:spcPts val="0"/>
              </a:spcBef>
              <a:spcAft>
                <a:spcPts val="0"/>
              </a:spcAft>
              <a:buClr>
                <a:srgbClr val="B0BEFE"/>
              </a:buClr>
              <a:defRPr/>
            </a:pPr>
            <a:endParaRPr lang="fr-BE" sz="2000" spc="-1" dirty="0"/>
          </a:p>
          <a:p>
            <a:pPr marL="285840" indent="-285480" eaLnBrk="1" fontAlgn="auto" hangingPunct="1">
              <a:spcBef>
                <a:spcPts val="0"/>
              </a:spcBef>
              <a:spcAft>
                <a:spcPts val="0"/>
              </a:spcAft>
              <a:buClr>
                <a:srgbClr val="B0BEFE"/>
              </a:buClr>
              <a:buFont typeface="Arial"/>
              <a:buChar char="•"/>
              <a:defRPr/>
            </a:pPr>
            <a:r>
              <a:rPr lang="sk-SK" sz="2000" b="1" dirty="0">
                <a:solidFill>
                  <a:srgbClr val="808080"/>
                </a:solidFill>
                <a:hlinkClick r:id="rId5"/>
              </a:rPr>
              <a:t>EU </a:t>
            </a:r>
            <a:r>
              <a:rPr lang="sk-SK" sz="2000" b="1" dirty="0" err="1">
                <a:solidFill>
                  <a:srgbClr val="808080"/>
                </a:solidFill>
                <a:hlinkClick r:id="rId5"/>
              </a:rPr>
              <a:t>vs</a:t>
            </a:r>
            <a:r>
              <a:rPr lang="sk-SK" sz="2000" b="1" dirty="0">
                <a:solidFill>
                  <a:srgbClr val="808080"/>
                </a:solidFill>
                <a:hlinkClick r:id="rId5"/>
              </a:rPr>
              <a:t> </a:t>
            </a:r>
            <a:r>
              <a:rPr lang="sk-SK" sz="2000" b="1" dirty="0" err="1">
                <a:solidFill>
                  <a:srgbClr val="808080"/>
                </a:solidFill>
                <a:hlinkClick r:id="rId5"/>
              </a:rPr>
              <a:t>Disinfo</a:t>
            </a:r>
            <a:r>
              <a:rPr lang="sk-SK" sz="2000" b="1" dirty="0">
                <a:solidFill>
                  <a:srgbClr val="808080"/>
                </a:solidFill>
              </a:rPr>
              <a:t>: </a:t>
            </a:r>
            <a:r>
              <a:rPr lang="sk-SK" sz="2000" dirty="0">
                <a:solidFill>
                  <a:srgbClr val="808080"/>
                </a:solidFill>
              </a:rPr>
              <a:t>Európska služba pre vonkajšiu činnosť bojuje proti propagande: (len v EN)</a:t>
            </a:r>
            <a:endParaRPr lang="sk-SK" sz="2000" b="1" u="sng" dirty="0">
              <a:solidFill>
                <a:srgbClr val="964277"/>
              </a:solidFill>
              <a:hlinkClick r:id="rId6"/>
            </a:endParaRPr>
          </a:p>
          <a:p>
            <a:pPr eaLnBrk="1" fontAlgn="auto" hangingPunct="1">
              <a:spcBef>
                <a:spcPts val="0"/>
              </a:spcBef>
              <a:spcAft>
                <a:spcPts val="0"/>
              </a:spcAft>
              <a:defRPr/>
            </a:pPr>
            <a:endParaRPr lang="fr-BE" sz="2000" spc="-1" dirty="0"/>
          </a:p>
          <a:p>
            <a:pPr marL="285840" indent="-285480" eaLnBrk="1" fontAlgn="auto" hangingPunct="1">
              <a:spcBef>
                <a:spcPts val="0"/>
              </a:spcBef>
              <a:spcAft>
                <a:spcPts val="0"/>
              </a:spcAft>
              <a:buClr>
                <a:srgbClr val="B0BEFE"/>
              </a:buClr>
              <a:buFont typeface="Arial"/>
              <a:buChar char="•"/>
              <a:defRPr/>
            </a:pPr>
            <a:r>
              <a:rPr lang="sk-SK" sz="2000" b="1" dirty="0">
                <a:solidFill>
                  <a:srgbClr val="808080"/>
                </a:solidFill>
                <a:hlinkClick r:id="rId7"/>
              </a:rPr>
              <a:t>AFP Fakty</a:t>
            </a:r>
            <a:r>
              <a:rPr lang="sk-SK" sz="2000" b="1" dirty="0">
                <a:solidFill>
                  <a:srgbClr val="808080"/>
                </a:solidFill>
              </a:rPr>
              <a:t>: </a:t>
            </a:r>
            <a:r>
              <a:rPr lang="sk-SK" sz="2000" dirty="0" err="1">
                <a:solidFill>
                  <a:srgbClr val="808080"/>
                </a:solidFill>
              </a:rPr>
              <a:t>Fact-checkingová</a:t>
            </a:r>
            <a:r>
              <a:rPr lang="sk-SK" sz="2000" dirty="0">
                <a:solidFill>
                  <a:srgbClr val="808080"/>
                </a:solidFill>
              </a:rPr>
              <a:t> služba francúzskej tlačovej agentúry AFP</a:t>
            </a:r>
            <a:endParaRPr lang="fr-BE" sz="2000" spc="-1" dirty="0"/>
          </a:p>
          <a:p>
            <a:pPr marL="285840" indent="-285480" eaLnBrk="1" fontAlgn="auto" hangingPunct="1">
              <a:spcBef>
                <a:spcPts val="0"/>
              </a:spcBef>
              <a:spcAft>
                <a:spcPts val="0"/>
              </a:spcAft>
              <a:buClr>
                <a:srgbClr val="B0BEFE"/>
              </a:buClr>
              <a:buFont typeface="Arial"/>
              <a:buChar char="•"/>
              <a:defRPr/>
            </a:pPr>
            <a:endParaRPr lang="sk-SK" sz="2000" dirty="0">
              <a:solidFill>
                <a:srgbClr val="808080"/>
              </a:solidFill>
            </a:endParaRPr>
          </a:p>
          <a:p>
            <a:pPr marL="285840" indent="-285480" eaLnBrk="1" fontAlgn="auto" hangingPunct="1">
              <a:spcBef>
                <a:spcPts val="0"/>
              </a:spcBef>
              <a:spcAft>
                <a:spcPts val="0"/>
              </a:spcAft>
              <a:buClr>
                <a:srgbClr val="B0BEFE"/>
              </a:buClr>
              <a:buFont typeface="Arial"/>
              <a:buChar char="•"/>
              <a:defRPr/>
            </a:pPr>
            <a:r>
              <a:rPr lang="sk-SK" sz="2000" b="1" dirty="0">
                <a:solidFill>
                  <a:srgbClr val="808080"/>
                </a:solidFill>
                <a:hlinkClick r:id="rId8"/>
              </a:rPr>
              <a:t>Hoaxy a podvody</a:t>
            </a:r>
            <a:r>
              <a:rPr lang="sk-SK" sz="2000" b="1" dirty="0">
                <a:solidFill>
                  <a:srgbClr val="808080"/>
                </a:solidFill>
              </a:rPr>
              <a:t>: </a:t>
            </a:r>
            <a:r>
              <a:rPr lang="sk-SK" sz="2000" dirty="0">
                <a:solidFill>
                  <a:srgbClr val="808080"/>
                </a:solidFill>
              </a:rPr>
              <a:t>Stránka Policajného zboru SR zameraná na overovanie </a:t>
            </a:r>
            <a:r>
              <a:rPr lang="sk-SK" sz="2000" dirty="0" smtClean="0">
                <a:solidFill>
                  <a:srgbClr val="808080"/>
                </a:solidFill>
              </a:rPr>
              <a:t>faktov (</a:t>
            </a:r>
            <a:r>
              <a:rPr lang="sk-SK" sz="2000" dirty="0" smtClean="0">
                <a:solidFill>
                  <a:srgbClr val="808080"/>
                </a:solidFill>
                <a:hlinkClick r:id="rId9"/>
              </a:rPr>
              <a:t>Facebook</a:t>
            </a:r>
            <a:r>
              <a:rPr lang="sk-SK" sz="2000" dirty="0" smtClean="0">
                <a:solidFill>
                  <a:srgbClr val="808080"/>
                </a:solidFill>
              </a:rPr>
              <a:t> a </a:t>
            </a:r>
            <a:r>
              <a:rPr lang="sk-SK" sz="2000" dirty="0" smtClean="0">
                <a:solidFill>
                  <a:srgbClr val="808080"/>
                </a:solidFill>
                <a:hlinkClick r:id="rId10"/>
              </a:rPr>
              <a:t>Instagram</a:t>
            </a:r>
            <a:r>
              <a:rPr lang="sk-SK" sz="2000" dirty="0" smtClean="0">
                <a:solidFill>
                  <a:srgbClr val="808080"/>
                </a:solidFill>
              </a:rPr>
              <a:t>)</a:t>
            </a:r>
            <a:endParaRPr lang="sk-SK" sz="2000" b="1" dirty="0">
              <a:solidFill>
                <a:srgbClr val="808080"/>
              </a:solidFill>
            </a:endParaRPr>
          </a:p>
          <a:p>
            <a:pPr marL="285840" indent="-285480" eaLnBrk="1" fontAlgn="auto" hangingPunct="1">
              <a:spcBef>
                <a:spcPts val="0"/>
              </a:spcBef>
              <a:spcAft>
                <a:spcPts val="0"/>
              </a:spcAft>
              <a:buClr>
                <a:srgbClr val="B0BEFE"/>
              </a:buClr>
              <a:buFont typeface="Arial"/>
              <a:buChar char="•"/>
              <a:defRPr/>
            </a:pPr>
            <a:r>
              <a:rPr lang="sk-SK" sz="2000" b="1" dirty="0">
                <a:solidFill>
                  <a:srgbClr val="808080"/>
                </a:solidFill>
                <a:hlinkClick r:id="rId11"/>
              </a:rPr>
              <a:t>Demagóg</a:t>
            </a:r>
            <a:r>
              <a:rPr lang="sk-SK" sz="2000" b="1" dirty="0">
                <a:solidFill>
                  <a:srgbClr val="808080"/>
                </a:solidFill>
              </a:rPr>
              <a:t>: </a:t>
            </a:r>
            <a:r>
              <a:rPr lang="sk-SK" sz="2000" dirty="0" err="1">
                <a:solidFill>
                  <a:srgbClr val="808080"/>
                </a:solidFill>
              </a:rPr>
              <a:t>Fact-checking</a:t>
            </a:r>
            <a:r>
              <a:rPr lang="sk-SK" sz="2000" dirty="0">
                <a:solidFill>
                  <a:srgbClr val="808080"/>
                </a:solidFill>
              </a:rPr>
              <a:t> politických diskusií</a:t>
            </a:r>
            <a:endParaRPr lang="sk-SK" sz="2000" b="1" dirty="0">
              <a:solidFill>
                <a:srgbClr val="808080"/>
              </a:solidFill>
            </a:endParaRPr>
          </a:p>
        </p:txBody>
      </p:sp>
      <p:grpSp>
        <p:nvGrpSpPr>
          <p:cNvPr id="54276" name="Group 4"/>
          <p:cNvGrpSpPr>
            <a:grpSpLocks/>
          </p:cNvGrpSpPr>
          <p:nvPr/>
        </p:nvGrpSpPr>
        <p:grpSpPr bwMode="auto">
          <a:xfrm>
            <a:off x="0" y="1849438"/>
            <a:ext cx="2800350" cy="2955925"/>
            <a:chOff x="92520" y="2184840"/>
            <a:chExt cx="2799360" cy="2955600"/>
          </a:xfrm>
        </p:grpSpPr>
        <p:pic>
          <p:nvPicPr>
            <p:cNvPr id="54278" name="Elemento grafico 11" descr="Collegamen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680" y="2623680"/>
              <a:ext cx="1945440" cy="19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54279" name="Immagin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520" y="2184840"/>
              <a:ext cx="2799360" cy="29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sp>
        <p:nvSpPr>
          <p:cNvPr id="54277" name="Rectangle 1"/>
          <p:cNvSpPr>
            <a:spLocks noChangeArrowheads="1"/>
          </p:cNvSpPr>
          <p:nvPr/>
        </p:nvSpPr>
        <p:spPr bwMode="auto">
          <a:xfrm>
            <a:off x="2409825" y="1479550"/>
            <a:ext cx="163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sk-SK" altLang="sk-SK" sz="1800" b="1">
                <a:solidFill>
                  <a:srgbClr val="0A1641"/>
                </a:solidFill>
              </a:rPr>
              <a:t>SLOVENSKO</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TIPY, AKO SA DOZVEDIEŤ VIAC – </a:t>
            </a:r>
            <a:r>
              <a:rPr lang="sk-SK" altLang="sk-SK" sz="1800" b="1">
                <a:solidFill>
                  <a:srgbClr val="FFFFFF"/>
                </a:solidFill>
              </a:rPr>
              <a:t>ONLINE HRY O DEZINFORMÁCIÁCH (EXTERNÉ ZDROJE)</a:t>
            </a:r>
          </a:p>
        </p:txBody>
      </p:sp>
      <p:sp>
        <p:nvSpPr>
          <p:cNvPr id="633" name="CustomShape 3"/>
          <p:cNvSpPr/>
          <p:nvPr/>
        </p:nvSpPr>
        <p:spPr>
          <a:xfrm>
            <a:off x="2233613" y="1196975"/>
            <a:ext cx="8405812" cy="40100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eaLnBrk="1" fontAlgn="auto" hangingPunct="1">
              <a:lnSpc>
                <a:spcPct val="90000"/>
              </a:lnSpc>
              <a:spcBef>
                <a:spcPts val="1199"/>
              </a:spcBef>
              <a:spcAft>
                <a:spcPts val="0"/>
              </a:spcAft>
              <a:buClr>
                <a:srgbClr val="4365E2"/>
              </a:buClr>
              <a:buFont typeface="Arial"/>
              <a:buChar char="•"/>
              <a:tabLst>
                <a:tab pos="1060560" algn="l"/>
              </a:tabLst>
              <a:defRPr/>
            </a:pPr>
            <a:r>
              <a:rPr lang="sk-SK" sz="1400" b="1" u="sng" dirty="0">
                <a:solidFill>
                  <a:srgbClr val="964277"/>
                </a:solidFill>
                <a:hlinkClick r:id="rId4"/>
              </a:rPr>
              <a:t>Skutočné či Photoshop?</a:t>
            </a:r>
            <a:r>
              <a:rPr lang="sk-SK" sz="1400" b="1" dirty="0">
                <a:solidFill>
                  <a:srgbClr val="1D848A"/>
                </a:solidFill>
              </a:rPr>
              <a:t> </a:t>
            </a:r>
            <a:r>
              <a:rPr lang="sk-SK" sz="1400" dirty="0">
                <a:solidFill>
                  <a:srgbClr val="808080"/>
                </a:solidFill>
              </a:rPr>
              <a:t>(EN) Otestujete si pozorovacie schopnosti a lepšie pochopíte manipuláciu s fotkami.</a:t>
            </a:r>
          </a:p>
          <a:p>
            <a:pPr marL="577800" eaLnBrk="1" fontAlgn="auto" hangingPunct="1">
              <a:lnSpc>
                <a:spcPct val="90000"/>
              </a:lnSpc>
              <a:spcBef>
                <a:spcPts val="1199"/>
              </a:spcBef>
              <a:spcAft>
                <a:spcPts val="0"/>
              </a:spcAft>
              <a:tabLst>
                <a:tab pos="1060560" algn="l"/>
              </a:tabLst>
              <a:defRPr/>
            </a:pPr>
            <a:r>
              <a:rPr lang="sk-SK" sz="1200" i="1" dirty="0">
                <a:solidFill>
                  <a:srgbClr val="808080"/>
                </a:solidFill>
              </a:rPr>
              <a:t>	Iba v angličtine.</a:t>
            </a:r>
          </a:p>
          <a:p>
            <a:pPr marL="863640" indent="-285480" eaLnBrk="1" fontAlgn="auto" hangingPunct="1">
              <a:lnSpc>
                <a:spcPct val="90000"/>
              </a:lnSpc>
              <a:spcBef>
                <a:spcPts val="1199"/>
              </a:spcBef>
              <a:spcAft>
                <a:spcPts val="0"/>
              </a:spcAft>
              <a:buClr>
                <a:srgbClr val="4365E2"/>
              </a:buClr>
              <a:buFont typeface="Arial"/>
              <a:buChar char="•"/>
              <a:tabLst>
                <a:tab pos="1060560" algn="l"/>
              </a:tabLst>
              <a:defRPr/>
            </a:pPr>
            <a:r>
              <a:rPr lang="sk-SK" sz="1400" b="1" u="sng" dirty="0" err="1">
                <a:solidFill>
                  <a:srgbClr val="964277"/>
                </a:solidFill>
                <a:hlinkClick r:id="rId5"/>
              </a:rPr>
              <a:t>Fakescape</a:t>
            </a:r>
            <a:r>
              <a:rPr lang="sk-SK" sz="1400" dirty="0">
                <a:solidFill>
                  <a:srgbClr val="1D848A"/>
                </a:solidFill>
              </a:rPr>
              <a:t> </a:t>
            </a:r>
            <a:r>
              <a:rPr lang="sk-SK" sz="1400" dirty="0">
                <a:solidFill>
                  <a:srgbClr val="808080"/>
                </a:solidFill>
              </a:rPr>
              <a:t>(SK, CZ a EN). Hry, ktoré učia študentov, ako „uniknúť“ falošným správam. Na požiadanie a bezplatne pre školiteľov. Pre žiakov vo veku 13 rokov a viac.</a:t>
            </a:r>
          </a:p>
          <a:p>
            <a:pPr marL="577800" eaLnBrk="1" fontAlgn="auto" hangingPunct="1">
              <a:lnSpc>
                <a:spcPct val="90000"/>
              </a:lnSpc>
              <a:spcBef>
                <a:spcPts val="1199"/>
              </a:spcBef>
              <a:spcAft>
                <a:spcPts val="0"/>
              </a:spcAft>
              <a:tabLst>
                <a:tab pos="1060560" algn="l"/>
              </a:tabLst>
              <a:defRPr/>
            </a:pPr>
            <a:r>
              <a:rPr lang="sk-SK" sz="1200" i="1" dirty="0">
                <a:solidFill>
                  <a:srgbClr val="808080"/>
                </a:solidFill>
              </a:rPr>
              <a:t>	V angličtine a češtine.</a:t>
            </a:r>
          </a:p>
          <a:p>
            <a:pPr marL="863640" indent="-285480" eaLnBrk="1" fontAlgn="auto" hangingPunct="1">
              <a:lnSpc>
                <a:spcPct val="90000"/>
              </a:lnSpc>
              <a:spcBef>
                <a:spcPts val="1199"/>
              </a:spcBef>
              <a:spcAft>
                <a:spcPts val="0"/>
              </a:spcAft>
              <a:buClr>
                <a:srgbClr val="4365E2"/>
              </a:buClr>
              <a:buFont typeface="Arial"/>
              <a:buChar char="•"/>
              <a:tabLst>
                <a:tab pos="1060560" algn="l"/>
              </a:tabLst>
              <a:defRPr/>
            </a:pPr>
            <a:r>
              <a:rPr lang="sk-SK" sz="1200" b="1" u="sng" dirty="0" err="1">
                <a:solidFill>
                  <a:srgbClr val="964277"/>
                </a:solidFill>
                <a:hlinkClick r:id="rId6"/>
              </a:rPr>
              <a:t>Troll</a:t>
            </a:r>
            <a:r>
              <a:rPr lang="sk-SK" sz="1200" b="1" u="sng" dirty="0">
                <a:solidFill>
                  <a:srgbClr val="964277"/>
                </a:solidFill>
                <a:hlinkClick r:id="rId6"/>
              </a:rPr>
              <a:t> </a:t>
            </a:r>
            <a:r>
              <a:rPr lang="sk-SK" sz="1200" b="1" u="sng" dirty="0" err="1">
                <a:solidFill>
                  <a:srgbClr val="964277"/>
                </a:solidFill>
                <a:hlinkClick r:id="rId6"/>
              </a:rPr>
              <a:t>Factory</a:t>
            </a:r>
            <a:r>
              <a:rPr lang="sk-SK" sz="1200" b="1" dirty="0">
                <a:solidFill>
                  <a:srgbClr val="1D848A"/>
                </a:solidFill>
              </a:rPr>
              <a:t> </a:t>
            </a:r>
            <a:r>
              <a:rPr lang="sk-SK" sz="1200" dirty="0">
                <a:solidFill>
                  <a:srgbClr val="808080"/>
                </a:solidFill>
              </a:rPr>
              <a:t>(EN). Hráč je </a:t>
            </a:r>
            <a:r>
              <a:rPr lang="sk-SK" sz="1200" dirty="0" err="1">
                <a:solidFill>
                  <a:srgbClr val="808080"/>
                </a:solidFill>
              </a:rPr>
              <a:t>troll</a:t>
            </a:r>
            <a:r>
              <a:rPr lang="sk-SK" sz="1200" dirty="0">
                <a:solidFill>
                  <a:srgbClr val="808080"/>
                </a:solidFill>
              </a:rPr>
              <a:t>, ktorý vyrába falošné správy. Pre žiakov vo veku 16 rokov a viac.</a:t>
            </a:r>
          </a:p>
          <a:p>
            <a:pPr marL="577800" eaLnBrk="1" fontAlgn="auto" hangingPunct="1">
              <a:lnSpc>
                <a:spcPct val="90000"/>
              </a:lnSpc>
              <a:spcBef>
                <a:spcPts val="1199"/>
              </a:spcBef>
              <a:spcAft>
                <a:spcPts val="0"/>
              </a:spcAft>
              <a:tabLst>
                <a:tab pos="1060560" algn="l"/>
              </a:tabLst>
              <a:defRPr/>
            </a:pPr>
            <a:r>
              <a:rPr lang="sk-SK" sz="1100" i="1" dirty="0">
                <a:solidFill>
                  <a:srgbClr val="808080"/>
                </a:solidFill>
              </a:rPr>
              <a:t>	Iba v angličtine.</a:t>
            </a:r>
            <a:endParaRPr lang="sk-SK" sz="1200" i="1" dirty="0">
              <a:solidFill>
                <a:srgbClr val="808080"/>
              </a:solidFill>
            </a:endParaRPr>
          </a:p>
          <a:p>
            <a:pPr marL="863640" indent="-285480" eaLnBrk="1" fontAlgn="auto" hangingPunct="1">
              <a:lnSpc>
                <a:spcPct val="90000"/>
              </a:lnSpc>
              <a:spcBef>
                <a:spcPts val="1199"/>
              </a:spcBef>
              <a:spcAft>
                <a:spcPts val="0"/>
              </a:spcAft>
              <a:buClr>
                <a:srgbClr val="4365E2"/>
              </a:buClr>
              <a:buFont typeface="Arial"/>
              <a:buChar char="•"/>
              <a:tabLst>
                <a:tab pos="1060560" algn="l"/>
              </a:tabLst>
              <a:defRPr/>
            </a:pPr>
            <a:r>
              <a:rPr lang="sk-SK" sz="1400" b="1" u="sng" dirty="0">
                <a:solidFill>
                  <a:srgbClr val="964277"/>
                </a:solidFill>
                <a:hlinkClick r:id="rId7"/>
              </a:rPr>
              <a:t>Fakey</a:t>
            </a:r>
            <a:r>
              <a:rPr lang="sk-SK" sz="1400" dirty="0">
                <a:solidFill>
                  <a:srgbClr val="1D848A"/>
                </a:solidFill>
              </a:rPr>
              <a:t> </a:t>
            </a:r>
            <a:r>
              <a:rPr lang="sk-SK" sz="1400" dirty="0">
                <a:solidFill>
                  <a:srgbClr val="808080"/>
                </a:solidFill>
              </a:rPr>
              <a:t>(EN). Hra, ktorá učí mediálnu gramotnosť a to, ako ľudia narábajú s nesprávnymi informáciami. Pre žiakov vo veku 16 rokov a viac.</a:t>
            </a:r>
          </a:p>
          <a:p>
            <a:pPr marL="577800" eaLnBrk="1" fontAlgn="auto" hangingPunct="1">
              <a:lnSpc>
                <a:spcPct val="90000"/>
              </a:lnSpc>
              <a:spcBef>
                <a:spcPts val="1199"/>
              </a:spcBef>
              <a:spcAft>
                <a:spcPts val="0"/>
              </a:spcAft>
              <a:tabLst>
                <a:tab pos="1060560" algn="l"/>
              </a:tabLst>
              <a:defRPr/>
            </a:pPr>
            <a:r>
              <a:rPr lang="sk-SK" sz="1200" i="1" dirty="0">
                <a:solidFill>
                  <a:srgbClr val="808080"/>
                </a:solidFill>
              </a:rPr>
              <a:t>	Iba v angličtine.</a:t>
            </a:r>
          </a:p>
          <a:p>
            <a:pPr marL="863640" indent="-285480" eaLnBrk="1" fontAlgn="auto" hangingPunct="1">
              <a:lnSpc>
                <a:spcPct val="90000"/>
              </a:lnSpc>
              <a:spcBef>
                <a:spcPts val="1199"/>
              </a:spcBef>
              <a:spcAft>
                <a:spcPts val="0"/>
              </a:spcAft>
              <a:buClr>
                <a:srgbClr val="4365E2"/>
              </a:buClr>
              <a:buFont typeface="Arial"/>
              <a:buChar char="•"/>
              <a:tabLst>
                <a:tab pos="1060560" algn="l"/>
              </a:tabLst>
              <a:defRPr/>
            </a:pPr>
            <a:r>
              <a:rPr lang="sk-SK" sz="1400" b="1" u="sng" dirty="0">
                <a:solidFill>
                  <a:srgbClr val="964277"/>
                </a:solidFill>
                <a:hlinkClick r:id="rId8"/>
              </a:rPr>
              <a:t>Escape Fake</a:t>
            </a:r>
            <a:r>
              <a:rPr lang="sk-SK" sz="1400" b="1" dirty="0">
                <a:solidFill>
                  <a:srgbClr val="1D848A"/>
                </a:solidFill>
              </a:rPr>
              <a:t> </a:t>
            </a:r>
            <a:r>
              <a:rPr lang="sk-SK" sz="1400" dirty="0">
                <a:solidFill>
                  <a:srgbClr val="808080"/>
                </a:solidFill>
              </a:rPr>
              <a:t>(DE a EN). Stiahnuteľná aplikácia, ktorá hravou formou učí mediálnu gramotnosť. Pre žiakov vo veku 15 rokov a viac.</a:t>
            </a:r>
          </a:p>
          <a:p>
            <a:pPr marL="577800" eaLnBrk="1" fontAlgn="auto" hangingPunct="1">
              <a:lnSpc>
                <a:spcPct val="90000"/>
              </a:lnSpc>
              <a:spcBef>
                <a:spcPts val="1199"/>
              </a:spcBef>
              <a:spcAft>
                <a:spcPts val="0"/>
              </a:spcAft>
              <a:tabLst>
                <a:tab pos="1060560" algn="l"/>
              </a:tabLst>
              <a:defRPr/>
            </a:pPr>
            <a:r>
              <a:rPr lang="sk-SK" sz="1200" i="1" dirty="0">
                <a:solidFill>
                  <a:srgbClr val="808080"/>
                </a:solidFill>
              </a:rPr>
              <a:t>	V angličtine a nemčine.</a:t>
            </a:r>
          </a:p>
        </p:txBody>
      </p:sp>
      <p:grpSp>
        <p:nvGrpSpPr>
          <p:cNvPr id="52228" name="Group 4"/>
          <p:cNvGrpSpPr>
            <a:grpSpLocks/>
          </p:cNvGrpSpPr>
          <p:nvPr/>
        </p:nvGrpSpPr>
        <p:grpSpPr bwMode="auto">
          <a:xfrm>
            <a:off x="92075" y="2184400"/>
            <a:ext cx="2800350" cy="2955925"/>
            <a:chOff x="92520" y="2184840"/>
            <a:chExt cx="2799360" cy="2955600"/>
          </a:xfrm>
        </p:grpSpPr>
        <p:pic>
          <p:nvPicPr>
            <p:cNvPr id="52229" name="Elemento grafico 8" descr="Collegamen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680" y="2623680"/>
              <a:ext cx="1945440" cy="19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52230" name="Immagin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520" y="2184840"/>
              <a:ext cx="2799360" cy="29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250" y="3067050"/>
            <a:ext cx="10795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endParaRPr lang="sk-SK" altLang="sk-SK" sz="1800">
              <a:solidFill>
                <a:srgbClr val="FFFFFF"/>
              </a:solidFill>
            </a:endParaRPr>
          </a:p>
        </p:txBody>
      </p:sp>
      <p:sp>
        <p:nvSpPr>
          <p:cNvPr id="12" name="CustomShape 10"/>
          <p:cNvSpPr/>
          <p:nvPr/>
        </p:nvSpPr>
        <p:spPr>
          <a:xfrm>
            <a:off x="2778125" y="2317750"/>
            <a:ext cx="8154988" cy="2586038"/>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lstStyle/>
          <a:p>
            <a:pPr eaLnBrk="1" fontAlgn="auto" hangingPunct="1">
              <a:lnSpc>
                <a:spcPts val="3781"/>
              </a:lnSpc>
              <a:spcBef>
                <a:spcPts val="0"/>
              </a:spcBef>
              <a:spcAft>
                <a:spcPts val="0"/>
              </a:spcAft>
              <a:defRPr/>
            </a:pPr>
            <a:r>
              <a:rPr lang="sk-SK" sz="4400" b="1" dirty="0">
                <a:solidFill>
                  <a:srgbClr val="FFFFFF"/>
                </a:solidFill>
              </a:rPr>
              <a:t>	Poznáte nejakú </a:t>
            </a:r>
          </a:p>
          <a:p>
            <a:pPr eaLnBrk="1" fontAlgn="auto" hangingPunct="1">
              <a:lnSpc>
                <a:spcPts val="3781"/>
              </a:lnSpc>
              <a:spcBef>
                <a:spcPts val="0"/>
              </a:spcBef>
              <a:spcAft>
                <a:spcPts val="0"/>
              </a:spcAft>
              <a:defRPr/>
            </a:pPr>
            <a:r>
              <a:rPr lang="sk-SK" sz="4400" b="1" dirty="0">
                <a:solidFill>
                  <a:srgbClr val="FFFFFF"/>
                </a:solidFill>
              </a:rPr>
              <a:t>konšpiračnú teóriu</a:t>
            </a:r>
          </a:p>
        </p:txBody>
      </p:sp>
      <p:pic>
        <p:nvPicPr>
          <p:cNvPr id="10244" name="Immagin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838" y="1649413"/>
            <a:ext cx="260985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88" name="Immagine 3"/>
          <p:cNvPicPr/>
          <p:nvPr/>
        </p:nvPicPr>
        <p:blipFill>
          <a:blip r:embed="rId4"/>
          <a:stretch/>
        </p:blipFill>
        <p:spPr>
          <a:xfrm>
            <a:off x="1130725" y="1033093"/>
            <a:ext cx="2662200" cy="5154840"/>
          </a:xfrm>
          <a:prstGeom prst="rect">
            <a:avLst/>
          </a:prstGeom>
          <a:ln w="0">
            <a:noFill/>
          </a:ln>
          <a:effectLst>
            <a:reflection blurRad="6350" stA="15000" endPos="55000" dir="5400000" sy="-100000" algn="bl" rotWithShape="0"/>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0076" y="606162"/>
            <a:ext cx="2960687" cy="2959100"/>
          </a:xfrm>
          <a:prstGeom prst="rect">
            <a:avLst/>
          </a:prstGeom>
          <a:ln>
            <a:noFill/>
          </a:ln>
          <a:effectLst>
            <a:outerShdw blurRad="292100" dist="139700" dir="2700000" algn="tl" rotWithShape="0">
              <a:srgbClr val="333333">
                <a:alpha val="65000"/>
              </a:srgbClr>
            </a:outerShdw>
          </a:effectLst>
        </p:spPr>
      </p:pic>
      <p:sp>
        <p:nvSpPr>
          <p:cNvPr id="12295"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a:solidFill>
                  <a:srgbClr val="FFFFFF"/>
                </a:solidFill>
              </a:rPr>
              <a:t>Otázka: Poznáte nejaké konšpiračné teórie? </a:t>
            </a:r>
            <a:endParaRPr lang="sk-SK" altLang="sk-SK" sz="1800" b="1">
              <a:solidFill>
                <a:srgbClr val="FFFFF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72" y="606162"/>
            <a:ext cx="3064065" cy="3190350"/>
          </a:xfrm>
          <a:prstGeom prst="rect">
            <a:avLst/>
          </a:prstGeom>
        </p:spPr>
      </p:pic>
      <p:pic>
        <p:nvPicPr>
          <p:cNvPr id="9" name="Picture 8"/>
          <p:cNvPicPr>
            <a:picLocks noChangeAspect="1"/>
          </p:cNvPicPr>
          <p:nvPr/>
        </p:nvPicPr>
        <p:blipFill>
          <a:blip r:embed="rId5"/>
          <a:stretch>
            <a:fillRect/>
          </a:stretch>
        </p:blipFill>
        <p:spPr>
          <a:xfrm>
            <a:off x="3593805" y="4470107"/>
            <a:ext cx="8364278" cy="2216176"/>
          </a:xfrm>
          <a:prstGeom prst="rect">
            <a:avLst/>
          </a:prstGeom>
        </p:spPr>
      </p:pic>
      <p:pic>
        <p:nvPicPr>
          <p:cNvPr id="12291" name="Immagine 8"/>
          <p:cNvPicPr>
            <a:picLocks noChangeAspect="1" noChangeArrowheads="1"/>
          </p:cNvPicPr>
          <p:nvPr/>
        </p:nvPicPr>
        <p:blipFill>
          <a:blip r:embed="rId6" cstate="print">
            <a:extLst>
              <a:ext uri="{28A0092B-C50C-407E-A947-70E740481C1C}">
                <a14:useLocalDpi xmlns:a14="http://schemas.microsoft.com/office/drawing/2010/main" val="0"/>
              </a:ext>
            </a:extLst>
          </a:blip>
          <a:srcRect l="-877" t="-668" r="-1318" b="-4012"/>
          <a:stretch>
            <a:fillRect/>
          </a:stretch>
        </p:blipFill>
        <p:spPr bwMode="auto">
          <a:xfrm>
            <a:off x="0" y="3486150"/>
            <a:ext cx="457041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5707" y="840399"/>
            <a:ext cx="3092376" cy="318777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6506" y="881257"/>
            <a:ext cx="3028608" cy="3146913"/>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635" name="Immagin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0969" y="2365375"/>
            <a:ext cx="25511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6626"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endParaRPr lang="sk-SK" altLang="sk-SK" sz="1800" dirty="0">
              <a:solidFill>
                <a:srgbClr val="FFFFFF"/>
              </a:solidFill>
            </a:endParaRPr>
          </a:p>
        </p:txBody>
      </p:sp>
      <p:sp>
        <p:nvSpPr>
          <p:cNvPr id="348" name="CustomShape 4"/>
          <p:cNvSpPr/>
          <p:nvPr/>
        </p:nvSpPr>
        <p:spPr>
          <a:xfrm>
            <a:off x="4127500" y="1992220"/>
            <a:ext cx="5725556" cy="66062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2800" b="1" dirty="0">
                <a:solidFill>
                  <a:srgbClr val="FFFFFF"/>
                </a:solidFill>
              </a:rPr>
              <a:t>ZAHRANIČNÉ ZASAHOVANIE</a:t>
            </a:r>
          </a:p>
        </p:txBody>
      </p:sp>
      <p:sp>
        <p:nvSpPr>
          <p:cNvPr id="349" name="CustomShape 5"/>
          <p:cNvSpPr/>
          <p:nvPr/>
        </p:nvSpPr>
        <p:spPr>
          <a:xfrm>
            <a:off x="4088725" y="2729959"/>
            <a:ext cx="5893683" cy="66062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a:solidFill>
                  <a:srgbClr val="FFFFFF"/>
                </a:solidFill>
              </a:rPr>
              <a:t>OPERÁCIE OVPLYVŇOVANIA</a:t>
            </a:r>
          </a:p>
        </p:txBody>
      </p:sp>
      <p:sp>
        <p:nvSpPr>
          <p:cNvPr id="350" name="CustomShape 6"/>
          <p:cNvSpPr/>
          <p:nvPr/>
        </p:nvSpPr>
        <p:spPr>
          <a:xfrm>
            <a:off x="4102918" y="506013"/>
            <a:ext cx="3866937" cy="66062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a:solidFill>
                  <a:srgbClr val="FFFFFF"/>
                </a:solidFill>
              </a:rPr>
              <a:t>DEZINFORMÁCIE</a:t>
            </a:r>
          </a:p>
        </p:txBody>
      </p:sp>
      <p:sp>
        <p:nvSpPr>
          <p:cNvPr id="352" name="CustomShape 8"/>
          <p:cNvSpPr/>
          <p:nvPr/>
        </p:nvSpPr>
        <p:spPr>
          <a:xfrm>
            <a:off x="4103689" y="1271974"/>
            <a:ext cx="5258022" cy="66062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a:solidFill>
                  <a:srgbClr val="FFFFFF"/>
                </a:solidFill>
              </a:rPr>
              <a:t>NESPRÁVNE INFORMÁCIE</a:t>
            </a:r>
          </a:p>
        </p:txBody>
      </p:sp>
      <p:sp>
        <p:nvSpPr>
          <p:cNvPr id="353" name="CustomShape 9"/>
          <p:cNvSpPr/>
          <p:nvPr/>
        </p:nvSpPr>
        <p:spPr>
          <a:xfrm>
            <a:off x="4127500" y="4231350"/>
            <a:ext cx="3673475" cy="66062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2800" b="1" dirty="0">
                <a:solidFill>
                  <a:srgbClr val="FFFFFF"/>
                </a:solidFill>
              </a:rPr>
              <a:t>SATIRA A HUMOR</a:t>
            </a:r>
          </a:p>
        </p:txBody>
      </p:sp>
      <p:sp>
        <p:nvSpPr>
          <p:cNvPr id="354" name="CustomShape 10"/>
          <p:cNvSpPr/>
          <p:nvPr/>
        </p:nvSpPr>
        <p:spPr>
          <a:xfrm>
            <a:off x="4103688" y="4965700"/>
            <a:ext cx="6192837" cy="1114425"/>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lstStyle/>
          <a:p>
            <a:pPr eaLnBrk="1" fontAlgn="auto" hangingPunct="1">
              <a:lnSpc>
                <a:spcPts val="3781"/>
              </a:lnSpc>
              <a:spcBef>
                <a:spcPts val="0"/>
              </a:spcBef>
              <a:spcAft>
                <a:spcPts val="0"/>
              </a:spcAft>
              <a:defRPr/>
            </a:pPr>
            <a:r>
              <a:rPr lang="sk-SK" sz="3200" b="1" dirty="0">
                <a:solidFill>
                  <a:srgbClr val="FFFFFF"/>
                </a:solidFill>
              </a:rPr>
              <a:t>ČO </a:t>
            </a:r>
            <a:r>
              <a:rPr lang="sk-SK" sz="3200" b="1" dirty="0" smtClean="0">
                <a:solidFill>
                  <a:srgbClr val="FFFFFF"/>
                </a:solidFill>
              </a:rPr>
              <a:t>SÚ HYBRIDNÉ HROZBY</a:t>
            </a:r>
            <a:endParaRPr lang="sk-SK" sz="3200" b="1" dirty="0">
              <a:solidFill>
                <a:srgbClr val="FFFFFF"/>
              </a:solidFill>
            </a:endParaRPr>
          </a:p>
        </p:txBody>
      </p:sp>
      <p:pic>
        <p:nvPicPr>
          <p:cNvPr id="356" name="Immagine 13"/>
          <p:cNvPicPr/>
          <p:nvPr/>
        </p:nvPicPr>
        <p:blipFill>
          <a:blip r:embed="rId5"/>
          <a:stretch/>
        </p:blipFill>
        <p:spPr>
          <a:xfrm flipH="1">
            <a:off x="1172520" y="898560"/>
            <a:ext cx="3116880" cy="5405040"/>
          </a:xfrm>
          <a:prstGeom prst="rect">
            <a:avLst/>
          </a:prstGeom>
          <a:ln w="0">
            <a:noFill/>
          </a:ln>
          <a:effectLst>
            <a:reflection blurRad="6350" stA="9000" endPos="55000" dir="5400000" sy="-100000" algn="bl" rotWithShape="0"/>
          </a:effec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endParaRPr lang="sk-SK" altLang="sk-SK" sz="1800">
              <a:solidFill>
                <a:srgbClr val="FFFFFF"/>
              </a:solidFill>
            </a:endParaRPr>
          </a:p>
        </p:txBody>
      </p:sp>
      <p:pic>
        <p:nvPicPr>
          <p:cNvPr id="332" name="Immagine 6"/>
          <p:cNvPicPr/>
          <p:nvPr/>
        </p:nvPicPr>
        <p:blipFill>
          <a:blip r:embed="rId4"/>
          <a:stretch/>
        </p:blipFill>
        <p:spPr>
          <a:xfrm>
            <a:off x="1105990" y="1341720"/>
            <a:ext cx="1566720" cy="4211640"/>
          </a:xfrm>
          <a:prstGeom prst="rect">
            <a:avLst/>
          </a:prstGeom>
          <a:ln w="0">
            <a:noFill/>
          </a:ln>
          <a:effectLst>
            <a:reflection stA="14000" endPos="55000" dir="5400000" sy="-100000" algn="bl" rotWithShape="0"/>
          </a:effectLst>
        </p:spPr>
      </p:pic>
      <p:sp>
        <p:nvSpPr>
          <p:cNvPr id="19" name="CustomShape 10"/>
          <p:cNvSpPr/>
          <p:nvPr/>
        </p:nvSpPr>
        <p:spPr>
          <a:xfrm>
            <a:off x="2673350" y="2154238"/>
            <a:ext cx="8154988" cy="2586037"/>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lstStyle/>
          <a:p>
            <a:pPr eaLnBrk="1" fontAlgn="auto" hangingPunct="1">
              <a:lnSpc>
                <a:spcPts val="3781"/>
              </a:lnSpc>
              <a:spcBef>
                <a:spcPts val="0"/>
              </a:spcBef>
              <a:spcAft>
                <a:spcPts val="0"/>
              </a:spcAft>
              <a:defRPr/>
            </a:pPr>
            <a:r>
              <a:rPr lang="sk-SK" sz="4400" b="1" dirty="0">
                <a:solidFill>
                  <a:srgbClr val="FFFFFF"/>
                </a:solidFill>
              </a:rPr>
              <a:t>Prečo sú neoverené informácie nebezpečné</a:t>
            </a:r>
          </a:p>
        </p:txBody>
      </p:sp>
      <p:pic>
        <p:nvPicPr>
          <p:cNvPr id="14341"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6963" y="1473200"/>
            <a:ext cx="260985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 name="CustomShape 4"/>
          <p:cNvSpPr/>
          <p:nvPr/>
        </p:nvSpPr>
        <p:spPr>
          <a:xfrm>
            <a:off x="1228725" y="628769"/>
            <a:ext cx="4794704" cy="1547356"/>
          </a:xfrm>
          <a:prstGeom prst="roundRect">
            <a:avLst>
              <a:gd name="adj" fmla="val 50000"/>
            </a:avLst>
          </a:prstGeom>
          <a:solidFill>
            <a:srgbClr val="8FA3DD"/>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3200" b="1" dirty="0" smtClean="0">
                <a:solidFill>
                  <a:srgbClr val="FFFFFF"/>
                </a:solidFill>
              </a:rPr>
              <a:t>RASTIE NEDÔVERA </a:t>
            </a:r>
          </a:p>
          <a:p>
            <a:pPr eaLnBrk="1" fontAlgn="auto" hangingPunct="1">
              <a:spcBef>
                <a:spcPts val="0"/>
              </a:spcBef>
              <a:spcAft>
                <a:spcPts val="0"/>
              </a:spcAft>
              <a:defRPr/>
            </a:pPr>
            <a:r>
              <a:rPr lang="sk-SK" sz="3200" b="1" dirty="0" smtClean="0">
                <a:solidFill>
                  <a:srgbClr val="FFFFFF"/>
                </a:solidFill>
              </a:rPr>
              <a:t>V ŠTÁT/DEMOKRACIU</a:t>
            </a:r>
            <a:endParaRPr lang="sk-SK" sz="3200" b="1" dirty="0">
              <a:solidFill>
                <a:srgbClr val="FFFFFF"/>
              </a:solidFill>
            </a:endParaRPr>
          </a:p>
        </p:txBody>
      </p:sp>
      <p:sp>
        <p:nvSpPr>
          <p:cNvPr id="350" name="CustomShape 6"/>
          <p:cNvSpPr/>
          <p:nvPr/>
        </p:nvSpPr>
        <p:spPr>
          <a:xfrm>
            <a:off x="7702975" y="905195"/>
            <a:ext cx="4489025" cy="1843333"/>
          </a:xfrm>
          <a:prstGeom prst="roundRect">
            <a:avLst>
              <a:gd name="adj" fmla="val 50000"/>
            </a:avLst>
          </a:prstGeom>
          <a:solidFill>
            <a:srgbClr val="8FA3D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3600" b="1" dirty="0" smtClean="0">
                <a:solidFill>
                  <a:srgbClr val="FFFFFF"/>
                </a:solidFill>
              </a:rPr>
              <a:t>POLARIZUJE SA SPOLOČNOSŤ</a:t>
            </a:r>
            <a:endParaRPr lang="sk-SK" sz="3600" b="1" dirty="0">
              <a:solidFill>
                <a:srgbClr val="FFFFFF"/>
              </a:solidFill>
            </a:endParaRPr>
          </a:p>
        </p:txBody>
      </p:sp>
      <p:sp>
        <p:nvSpPr>
          <p:cNvPr id="18440" name="TextShape 1"/>
          <p:cNvSpPr txBox="1">
            <a:spLocks noChangeArrowheads="1"/>
          </p:cNvSpPr>
          <p:nvPr/>
        </p:nvSpPr>
        <p:spPr bwMode="auto">
          <a:xfrm>
            <a:off x="0" y="-14288"/>
            <a:ext cx="12192000" cy="396876"/>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dirty="0" smtClean="0">
                <a:solidFill>
                  <a:srgbClr val="FFFFFF"/>
                </a:solidFill>
              </a:rPr>
              <a:t>Prečo sú neoverené informácie nebezpečné?</a:t>
            </a:r>
            <a:endParaRPr lang="sk-SK" altLang="sk-SK" sz="1800" b="1" dirty="0">
              <a:solidFill>
                <a:srgbClr val="FFFFFF"/>
              </a:solidFill>
            </a:endParaRPr>
          </a:p>
        </p:txBody>
      </p:sp>
      <p:sp>
        <p:nvSpPr>
          <p:cNvPr id="13" name="CustomShape 3"/>
          <p:cNvSpPr/>
          <p:nvPr/>
        </p:nvSpPr>
        <p:spPr>
          <a:xfrm>
            <a:off x="471942" y="3135795"/>
            <a:ext cx="5176625" cy="1865325"/>
          </a:xfrm>
          <a:prstGeom prst="roundRect">
            <a:avLst>
              <a:gd name="adj" fmla="val 50000"/>
            </a:avLst>
          </a:prstGeom>
          <a:solidFill>
            <a:srgbClr val="8FA3D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sk-SK" sz="3200" b="1" dirty="0" smtClean="0">
                <a:solidFill>
                  <a:srgbClr val="FFFFFF"/>
                </a:solidFill>
              </a:rPr>
              <a:t>DEZINFORMÁTORI MAJÚ POLITICKÝ </a:t>
            </a:r>
            <a:r>
              <a:rPr lang="sk-SK" sz="3200" b="1" dirty="0">
                <a:solidFill>
                  <a:srgbClr val="FFFFFF"/>
                </a:solidFill>
              </a:rPr>
              <a:t>A FINANČNÝ </a:t>
            </a:r>
            <a:r>
              <a:rPr lang="sk-SK" sz="3200" b="1" dirty="0" smtClean="0">
                <a:solidFill>
                  <a:srgbClr val="FFFFFF"/>
                </a:solidFill>
              </a:rPr>
              <a:t>ZISK</a:t>
            </a:r>
            <a:endParaRPr lang="sk-SK" sz="3200" b="1" dirty="0">
              <a:solidFill>
                <a:srgbClr val="FFFFFF"/>
              </a:solidFill>
            </a:endParaRPr>
          </a:p>
        </p:txBody>
      </p:sp>
      <p:pic>
        <p:nvPicPr>
          <p:cNvPr id="356" name="Immagine 13"/>
          <p:cNvPicPr/>
          <p:nvPr/>
        </p:nvPicPr>
        <p:blipFill>
          <a:blip r:embed="rId4"/>
          <a:stretch/>
        </p:blipFill>
        <p:spPr>
          <a:xfrm>
            <a:off x="5304762" y="382588"/>
            <a:ext cx="3116880" cy="5405040"/>
          </a:xfrm>
          <a:prstGeom prst="rect">
            <a:avLst/>
          </a:prstGeom>
          <a:ln w="0">
            <a:noFill/>
          </a:ln>
          <a:effectLst>
            <a:reflection blurRad="6350" stA="9000" endPos="55000" dir="5400000" sy="-100000" algn="bl" rotWithShape="0"/>
          </a:effectLst>
        </p:spPr>
      </p:pic>
      <p:sp>
        <p:nvSpPr>
          <p:cNvPr id="19" name="CustomShape 8"/>
          <p:cNvSpPr/>
          <p:nvPr/>
        </p:nvSpPr>
        <p:spPr>
          <a:xfrm>
            <a:off x="6229350" y="4694125"/>
            <a:ext cx="5798040" cy="1844143"/>
          </a:xfrm>
          <a:prstGeom prst="roundRect">
            <a:avLst>
              <a:gd name="adj" fmla="val 50000"/>
            </a:avLst>
          </a:prstGeom>
          <a:solidFill>
            <a:srgbClr val="8FA3D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eaLnBrk="1" fontAlgn="auto" hangingPunct="1">
              <a:spcBef>
                <a:spcPts val="0"/>
              </a:spcBef>
              <a:spcAft>
                <a:spcPts val="0"/>
              </a:spcAft>
              <a:defRPr/>
            </a:pPr>
            <a:r>
              <a:rPr lang="pl-PL" sz="2800" b="1" dirty="0">
                <a:solidFill>
                  <a:srgbClr val="FFFFFF"/>
                </a:solidFill>
              </a:rPr>
              <a:t>DÔRAZ NA NEGATÍVNE EMÓCIE – </a:t>
            </a:r>
            <a:r>
              <a:rPr lang="pl-PL" sz="2800" b="1" dirty="0" smtClean="0">
                <a:solidFill>
                  <a:srgbClr val="FFFFFF"/>
                </a:solidFill>
              </a:rPr>
              <a:t>VZBUDZOVANIE STRACHU </a:t>
            </a:r>
            <a:r>
              <a:rPr lang="pl-PL" sz="2800" b="1" dirty="0">
                <a:solidFill>
                  <a:srgbClr val="FFFFFF"/>
                </a:solidFill>
              </a:rPr>
              <a:t>A </a:t>
            </a:r>
            <a:r>
              <a:rPr lang="pl-PL" sz="2800" b="1" dirty="0" smtClean="0">
                <a:solidFill>
                  <a:srgbClr val="FFFFFF"/>
                </a:solidFill>
              </a:rPr>
              <a:t>BEZMOCNOSTI</a:t>
            </a:r>
            <a:endParaRPr lang="sk-SK" sz="2800" b="1" dirty="0">
              <a:solidFill>
                <a:srgbClr val="FFFFFF"/>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Shape 1"/>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endParaRPr lang="sk-SK" altLang="sk-SK" sz="1800">
              <a:solidFill>
                <a:srgbClr val="FFFFFF"/>
              </a:solidFill>
            </a:endParaRPr>
          </a:p>
        </p:txBody>
      </p:sp>
      <p:sp>
        <p:nvSpPr>
          <p:cNvPr id="20" name="CustomShape 10"/>
          <p:cNvSpPr/>
          <p:nvPr/>
        </p:nvSpPr>
        <p:spPr>
          <a:xfrm>
            <a:off x="2578100" y="1360488"/>
            <a:ext cx="8154988" cy="258445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lstStyle/>
          <a:p>
            <a:pPr eaLnBrk="1" fontAlgn="auto" hangingPunct="1">
              <a:lnSpc>
                <a:spcPts val="3781"/>
              </a:lnSpc>
              <a:spcBef>
                <a:spcPts val="0"/>
              </a:spcBef>
              <a:spcAft>
                <a:spcPts val="0"/>
              </a:spcAft>
              <a:defRPr/>
            </a:pPr>
            <a:r>
              <a:rPr lang="sk-SK" sz="4400" b="1" dirty="0">
                <a:solidFill>
                  <a:srgbClr val="FFFFFF"/>
                </a:solidFill>
              </a:rPr>
              <a:t>Odkiaľ čerpáte informácie</a:t>
            </a:r>
          </a:p>
        </p:txBody>
      </p:sp>
      <p:pic>
        <p:nvPicPr>
          <p:cNvPr id="314" name="Immagine 6"/>
          <p:cNvPicPr/>
          <p:nvPr/>
        </p:nvPicPr>
        <p:blipFill>
          <a:blip r:embed="rId3"/>
          <a:stretch/>
        </p:blipFill>
        <p:spPr>
          <a:xfrm flipH="1">
            <a:off x="501444" y="2138516"/>
            <a:ext cx="2975502" cy="4115002"/>
          </a:xfrm>
          <a:prstGeom prst="rect">
            <a:avLst/>
          </a:prstGeom>
          <a:ln w="0">
            <a:noFill/>
          </a:ln>
          <a:effectLst>
            <a:reflection blurRad="6350" stA="12000" endPos="55000" dir="5400000" sy="-100000" algn="bl" rotWithShape="0"/>
          </a:effectLst>
          <a:scene3d>
            <a:camera prst="orthographicFront">
              <a:rot lat="0" lon="0" rev="300000"/>
            </a:camera>
            <a:lightRig rig="threePt" dir="t"/>
          </a:scene3d>
        </p:spPr>
      </p:pic>
      <p:pic>
        <p:nvPicPr>
          <p:cNvPr id="20485" name="Immagin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2725" y="1073150"/>
            <a:ext cx="260985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Shape 2"/>
          <p:cNvSpPr txBox="1">
            <a:spLocks noChangeArrowheads="1"/>
          </p:cNvSpPr>
          <p:nvPr/>
        </p:nvSpPr>
        <p:spPr bwMode="auto">
          <a:xfrm>
            <a:off x="0" y="0"/>
            <a:ext cx="12192000" cy="398463"/>
          </a:xfrm>
          <a:prstGeom prst="rect">
            <a:avLst/>
          </a:prstGeom>
          <a:solidFill>
            <a:srgbClr val="0B1741"/>
          </a:solidFill>
          <a:ln>
            <a:noFill/>
          </a:ln>
          <a:extLst>
            <a:ext uri="{91240B29-F687-4F45-9708-019B960494DF}">
              <a14:hiddenLine xmlns:a14="http://schemas.microsoft.com/office/drawing/2010/main" w="0">
                <a:solidFill>
                  <a:srgbClr val="000000"/>
                </a:solidFill>
                <a:miter lim="800000"/>
                <a:headEnd/>
                <a:tailEnd/>
              </a14:hiddenLine>
            </a:ext>
          </a:extLst>
        </p:spPr>
        <p:txBody>
          <a:bodyPr lIns="720000" tIns="72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spcBef>
                <a:spcPct val="0"/>
              </a:spcBef>
              <a:buFontTx/>
              <a:buNone/>
            </a:pPr>
            <a:r>
              <a:rPr lang="sk-SK" altLang="sk-SK" sz="1800" b="1" dirty="0">
                <a:solidFill>
                  <a:srgbClr val="FFFFFF"/>
                </a:solidFill>
              </a:rPr>
              <a:t>Tradičné </a:t>
            </a:r>
            <a:r>
              <a:rPr lang="sk-SK" altLang="sk-SK" sz="1800" b="1" dirty="0" err="1">
                <a:solidFill>
                  <a:srgbClr val="FFFFFF"/>
                </a:solidFill>
              </a:rPr>
              <a:t>vs</a:t>
            </a:r>
            <a:r>
              <a:rPr lang="sk-SK" altLang="sk-SK" sz="1800" b="1" dirty="0">
                <a:solidFill>
                  <a:srgbClr val="FFFFFF"/>
                </a:solidFill>
              </a:rPr>
              <a:t>. </a:t>
            </a:r>
            <a:r>
              <a:rPr lang="sk-SK" altLang="sk-SK" sz="1800" b="1" dirty="0" smtClean="0">
                <a:solidFill>
                  <a:srgbClr val="FFFFFF"/>
                </a:solidFill>
              </a:rPr>
              <a:t>konšpiračné </a:t>
            </a:r>
            <a:r>
              <a:rPr lang="sk-SK" altLang="sk-SK" sz="1800" b="1" dirty="0">
                <a:solidFill>
                  <a:srgbClr val="FFFFFF"/>
                </a:solidFill>
              </a:rPr>
              <a:t>médiá</a:t>
            </a:r>
          </a:p>
        </p:txBody>
      </p:sp>
      <p:pic>
        <p:nvPicPr>
          <p:cNvPr id="4" name="Picture 3"/>
          <p:cNvPicPr>
            <a:picLocks noChangeAspect="1"/>
          </p:cNvPicPr>
          <p:nvPr/>
        </p:nvPicPr>
        <p:blipFill rotWithShape="1">
          <a:blip r:embed="rId3"/>
          <a:srcRect l="1851" t="1798" r="2301" b="1306"/>
          <a:stretch/>
        </p:blipFill>
        <p:spPr>
          <a:xfrm>
            <a:off x="534282" y="971551"/>
            <a:ext cx="3484815" cy="5073482"/>
          </a:xfrm>
          <a:prstGeom prst="rect">
            <a:avLst/>
          </a:prstGeom>
          <a:ln>
            <a:noFill/>
          </a:ln>
          <a:effectLst>
            <a:outerShdw blurRad="292100" dist="139700" dir="2700000" algn="tl" rotWithShape="0">
              <a:srgbClr val="333333">
                <a:alpha val="65000"/>
              </a:srgbClr>
            </a:outerShdw>
          </a:effectLst>
        </p:spPr>
      </p:pic>
      <p:sp>
        <p:nvSpPr>
          <p:cNvPr id="22" name="CustomShape 3"/>
          <p:cNvSpPr/>
          <p:nvPr/>
        </p:nvSpPr>
        <p:spPr>
          <a:xfrm>
            <a:off x="4261077" y="3664207"/>
            <a:ext cx="6486526" cy="1262264"/>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3200" b="1" dirty="0">
                <a:solidFill>
                  <a:srgbClr val="FFFFFF"/>
                </a:solidFill>
              </a:rPr>
              <a:t>Emocionálny </a:t>
            </a:r>
            <a:r>
              <a:rPr lang="sk-SK" sz="3200" b="1" dirty="0" smtClean="0">
                <a:solidFill>
                  <a:srgbClr val="FFFFFF"/>
                </a:solidFill>
              </a:rPr>
              <a:t>slovník / znaky</a:t>
            </a:r>
            <a:endParaRPr lang="sk-SK" sz="3200" b="1" dirty="0">
              <a:solidFill>
                <a:srgbClr val="FFFFFF"/>
              </a:solidFill>
            </a:endParaRPr>
          </a:p>
        </p:txBody>
      </p:sp>
      <p:sp>
        <p:nvSpPr>
          <p:cNvPr id="25" name="CustomShape 3"/>
          <p:cNvSpPr/>
          <p:nvPr/>
        </p:nvSpPr>
        <p:spPr>
          <a:xfrm>
            <a:off x="4261076" y="1906540"/>
            <a:ext cx="7668987" cy="1479188"/>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3200" b="1" dirty="0">
                <a:solidFill>
                  <a:srgbClr val="FFFFFF"/>
                </a:solidFill>
              </a:rPr>
              <a:t>Prebraté články z blogov </a:t>
            </a:r>
            <a:endParaRPr lang="sk-SK" sz="3200" b="1" dirty="0" smtClean="0">
              <a:solidFill>
                <a:srgbClr val="FFFFFF"/>
              </a:solidFill>
            </a:endParaRPr>
          </a:p>
          <a:p>
            <a:pPr eaLnBrk="1" fontAlgn="auto" hangingPunct="1">
              <a:spcBef>
                <a:spcPts val="0"/>
              </a:spcBef>
              <a:spcAft>
                <a:spcPts val="0"/>
              </a:spcAft>
              <a:defRPr/>
            </a:pPr>
            <a:r>
              <a:rPr lang="sk-SK" sz="3200" b="1" dirty="0" smtClean="0">
                <a:solidFill>
                  <a:srgbClr val="FFFFFF"/>
                </a:solidFill>
              </a:rPr>
              <a:t>a zahraničných konšpiračných médií</a:t>
            </a:r>
            <a:endParaRPr lang="sk-SK" sz="3200" b="1" dirty="0">
              <a:solidFill>
                <a:srgbClr val="FFFFFF"/>
              </a:solidFill>
            </a:endParaRPr>
          </a:p>
        </p:txBody>
      </p:sp>
      <p:sp>
        <p:nvSpPr>
          <p:cNvPr id="27" name="CustomShape 3"/>
          <p:cNvSpPr/>
          <p:nvPr/>
        </p:nvSpPr>
        <p:spPr>
          <a:xfrm>
            <a:off x="4261077" y="5143395"/>
            <a:ext cx="7668986" cy="1291750"/>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3200" b="1" dirty="0">
                <a:solidFill>
                  <a:srgbClr val="FFFFFF"/>
                </a:solidFill>
              </a:rPr>
              <a:t>Zbavenie sa </a:t>
            </a:r>
            <a:r>
              <a:rPr lang="sk-SK" sz="3200" b="1" dirty="0" smtClean="0">
                <a:solidFill>
                  <a:srgbClr val="FFFFFF"/>
                </a:solidFill>
              </a:rPr>
              <a:t>zodpovednosti za </a:t>
            </a:r>
            <a:r>
              <a:rPr lang="sk-SK" sz="3200" b="1" dirty="0">
                <a:solidFill>
                  <a:srgbClr val="FFFFFF"/>
                </a:solidFill>
              </a:rPr>
              <a:t>obsah </a:t>
            </a:r>
          </a:p>
        </p:txBody>
      </p:sp>
      <p:sp>
        <p:nvSpPr>
          <p:cNvPr id="29" name="CustomShape 3"/>
          <p:cNvSpPr/>
          <p:nvPr/>
        </p:nvSpPr>
        <p:spPr>
          <a:xfrm>
            <a:off x="4261077" y="556499"/>
            <a:ext cx="7797573" cy="1071562"/>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lstStyle/>
          <a:p>
            <a:pPr eaLnBrk="1" fontAlgn="auto" hangingPunct="1">
              <a:spcBef>
                <a:spcPts val="0"/>
              </a:spcBef>
              <a:spcAft>
                <a:spcPts val="0"/>
              </a:spcAft>
              <a:defRPr/>
            </a:pPr>
            <a:r>
              <a:rPr lang="sk-SK" sz="3200" b="1" dirty="0">
                <a:solidFill>
                  <a:srgbClr val="FFFFFF"/>
                </a:solidFill>
              </a:rPr>
              <a:t>Nepoznáme vlastníkov </a:t>
            </a:r>
            <a:r>
              <a:rPr lang="sk-SK" sz="3200" b="1" dirty="0" smtClean="0">
                <a:solidFill>
                  <a:srgbClr val="FFFFFF"/>
                </a:solidFill>
              </a:rPr>
              <a:t>ani redaktorov</a:t>
            </a:r>
            <a:endParaRPr lang="sk-SK" sz="3200" b="1" dirty="0">
              <a:solidFill>
                <a:srgbClr val="FFFFFF"/>
              </a:solidFill>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1.2618"/>
  <p:tag name="SLIDO_PRESENTATION_ID" val="00000000-0000-0000-0000-000000000000"/>
  <p:tag name="SLIDO_EVENT_UUID" val="72927a89-1ffc-4327-89cb-ec6002e32b45"/>
  <p:tag name="SLIDO_EVENT_SECTION_UUID" val="f399dbe7-69f7-470f-9f90-c3b87508fdc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6264</Words>
  <Application>Microsoft Office PowerPoint</Application>
  <PresentationFormat>Widescreen</PresentationFormat>
  <Paragraphs>493</Paragraphs>
  <Slides>23</Slides>
  <Notes>21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23</vt:i4>
      </vt:variant>
    </vt:vector>
  </HeadingPairs>
  <TitlesOfParts>
    <vt:vector size="36" baseType="lpstr">
      <vt:lpstr>Arial</vt:lpstr>
      <vt:lpstr>Calibri</vt:lpstr>
      <vt:lpstr>DejaVu Sans</vt:lpstr>
      <vt:lpstr>StarSymbol</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2022-09-07T13:42:08Z</dcterms:created>
  <dcterms:modified xsi:type="dcterms:W3CDTF">2022-09-07T13:42:29Z</dcterms:modified>
  <cp:contentStatus/>
  <dc:language/>
</cp:coreProperties>
</file>